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2" r:id="rId1"/>
  </p:sldMasterIdLst>
  <p:notesMasterIdLst>
    <p:notesMasterId r:id="rId10"/>
  </p:notesMasterIdLst>
  <p:sldIdLst>
    <p:sldId id="273" r:id="rId2"/>
    <p:sldId id="274" r:id="rId3"/>
    <p:sldId id="275" r:id="rId4"/>
    <p:sldId id="276" r:id="rId5"/>
    <p:sldId id="277" r:id="rId6"/>
    <p:sldId id="278" r:id="rId7"/>
    <p:sldId id="279" r:id="rId8"/>
    <p:sldId id="280" r:id="rId9"/>
  </p:sldIdLst>
  <p:sldSz cx="6858000" cy="9906000" type="A4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9431"/>
    <a:srgbClr val="009900"/>
    <a:srgbClr val="008000"/>
    <a:srgbClr val="003399"/>
    <a:srgbClr val="76C143"/>
    <a:srgbClr val="6DB63C"/>
    <a:srgbClr val="EAFFD5"/>
    <a:srgbClr val="FFFFFF"/>
    <a:srgbClr val="BED5AE"/>
    <a:srgbClr val="B1D5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55" autoAdjust="0"/>
    <p:restoredTop sz="94660"/>
  </p:normalViewPr>
  <p:slideViewPr>
    <p:cSldViewPr snapToGrid="0">
      <p:cViewPr varScale="1">
        <p:scale>
          <a:sx n="58" d="100"/>
          <a:sy n="58" d="100"/>
        </p:scale>
        <p:origin x="137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22E3AFAF-4C65-4CB0-8FEC-5ED7ACA8465B}" type="datetimeFigureOut">
              <a:rPr kumimoji="1" lang="ja-JP" altLang="en-US" smtClean="0"/>
              <a:t>2021/3/19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54263" y="1279525"/>
            <a:ext cx="239077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BBECFE96-3309-4527-AD78-8E25740921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863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6350" y="-12231"/>
            <a:ext cx="6877353" cy="9930462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7947" y="3473216"/>
            <a:ext cx="4370039" cy="2377992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7947" y="5851205"/>
            <a:ext cx="4370039" cy="1584410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347E7-DCAE-405A-A401-33B87657B8D6}" type="datetime1">
              <a:rPr kumimoji="1" lang="ja-JP" altLang="en-US" smtClean="0"/>
              <a:t>2021/3/19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BC841-5AD1-4FCB-9B0A-44A582E61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927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0533"/>
            <a:ext cx="4760786" cy="4916311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457245"/>
            <a:ext cx="4760786" cy="2269167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B52CD-CB75-44BB-819D-11F046083BBA}" type="datetime1">
              <a:rPr kumimoji="1" lang="ja-JP" altLang="en-US" smtClean="0"/>
              <a:t>2021/3/19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BC841-5AD1-4FCB-9B0A-44A582E61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266242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64" y="880533"/>
            <a:ext cx="4554137" cy="4365978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25806" y="5246511"/>
            <a:ext cx="4064853" cy="550333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457245"/>
            <a:ext cx="4760786" cy="2269167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B52CD-CB75-44BB-819D-11F046083BBA}" type="datetime1">
              <a:rPr kumimoji="1" lang="ja-JP" altLang="en-US" smtClean="0"/>
              <a:t>2021/3/19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BC841-5AD1-4FCB-9B0A-44A582E61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362034" y="1141657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60775" y="4169470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807503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90649"/>
            <a:ext cx="4760786" cy="3748998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539647"/>
            <a:ext cx="4760786" cy="2186765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B52CD-CB75-44BB-819D-11F046083BBA}" type="datetime1">
              <a:rPr kumimoji="1" lang="ja-JP" altLang="en-US" smtClean="0"/>
              <a:t>2021/3/19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BC841-5AD1-4FCB-9B0A-44A582E61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4888801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64" y="880533"/>
            <a:ext cx="4554137" cy="4365978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198" y="5796844"/>
            <a:ext cx="4760787" cy="74280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539647"/>
            <a:ext cx="4760786" cy="2186765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B52CD-CB75-44BB-819D-11F046083BBA}" type="datetime1">
              <a:rPr kumimoji="1" lang="ja-JP" altLang="en-US" smtClean="0"/>
              <a:t>2021/3/19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BC841-5AD1-4FCB-9B0A-44A582E61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362034" y="1141657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60775" y="4169470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83440432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886" y="880533"/>
            <a:ext cx="4756099" cy="4365978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198" y="5796844"/>
            <a:ext cx="4760787" cy="74280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539647"/>
            <a:ext cx="4760786" cy="2186765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B52CD-CB75-44BB-819D-11F046083BBA}" type="datetime1">
              <a:rPr kumimoji="1" lang="ja-JP" altLang="en-US" smtClean="0"/>
              <a:t>2021/3/19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BC841-5AD1-4FCB-9B0A-44A582E61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0283793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8462B-A653-48FB-B9D3-A5BC3EB07490}" type="datetime1">
              <a:rPr kumimoji="1" lang="ja-JP" altLang="en-US" smtClean="0"/>
              <a:t>2021/3/19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BC841-5AD1-4FCB-9B0A-44A582E61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80222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82984" y="880534"/>
            <a:ext cx="734109" cy="7585429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880534"/>
            <a:ext cx="3896270" cy="758542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F6645-D400-45AC-9E30-161E11752C0A}" type="datetime1">
              <a:rPr kumimoji="1" lang="ja-JP" altLang="en-US" smtClean="0"/>
              <a:t>2021/3/19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BC841-5AD1-4FCB-9B0A-44A582E61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2293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A1E4D-3D32-4706-B25E-9BAC086DE046}" type="datetime1">
              <a:rPr kumimoji="1" lang="ja-JP" altLang="en-US" smtClean="0"/>
              <a:t>2021/3/19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BC841-5AD1-4FCB-9B0A-44A582E61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2588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901254"/>
            <a:ext cx="4760786" cy="2638395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539647"/>
            <a:ext cx="4760786" cy="12428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9645A-D66D-4682-9ECE-CC9C68CB2F67}" type="datetime1">
              <a:rPr kumimoji="1" lang="ja-JP" altLang="en-US" smtClean="0"/>
              <a:t>2021/3/19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BC841-5AD1-4FCB-9B0A-44A582E61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6621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0533"/>
            <a:ext cx="4760786" cy="190782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120851"/>
            <a:ext cx="2316082" cy="5605560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1903" y="3120853"/>
            <a:ext cx="2316083" cy="5605561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2B88D-8942-444E-B944-66056DD61DA7}" type="datetime1">
              <a:rPr kumimoji="1" lang="ja-JP" altLang="en-US" smtClean="0"/>
              <a:t>2021/3/19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BC841-5AD1-4FCB-9B0A-44A582E61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6829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0533"/>
            <a:ext cx="4760785" cy="1907822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3121420"/>
            <a:ext cx="2318004" cy="832378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3953801"/>
            <a:ext cx="2318004" cy="477261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99980" y="3121420"/>
            <a:ext cx="2318004" cy="832378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99980" y="3953801"/>
            <a:ext cx="2318004" cy="477261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B8777-BD9B-4F72-B5FF-8FEBBECC8C76}" type="datetime1">
              <a:rPr kumimoji="1" lang="ja-JP" altLang="en-US" smtClean="0"/>
              <a:t>2021/3/19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BC841-5AD1-4FCB-9B0A-44A582E61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9879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880533"/>
            <a:ext cx="4760786" cy="190782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A337-BBE0-48DD-B77A-4FA1B96F5773}" type="datetime1">
              <a:rPr kumimoji="1" lang="ja-JP" altLang="en-US" smtClean="0"/>
              <a:t>2021/3/19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BC841-5AD1-4FCB-9B0A-44A582E61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9750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A5339-48CD-4B68-B9EE-3EBEFF450C9A}" type="datetime1">
              <a:rPr kumimoji="1" lang="ja-JP" altLang="en-US" smtClean="0"/>
              <a:t>2021/3/19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BC841-5AD1-4FCB-9B0A-44A582E61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3314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164650"/>
            <a:ext cx="2092637" cy="1846673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8456" y="743781"/>
            <a:ext cx="2539528" cy="798263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4011323"/>
            <a:ext cx="2092637" cy="3733093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4B1C2-E96D-4F45-88F7-1932E48AB864}" type="datetime1">
              <a:rPr kumimoji="1" lang="ja-JP" altLang="en-US" smtClean="0"/>
              <a:t>2021/3/19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BC841-5AD1-4FCB-9B0A-44A582E61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6312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934200"/>
            <a:ext cx="4760786" cy="818622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199" y="880533"/>
            <a:ext cx="4760786" cy="5554926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7752822"/>
            <a:ext cx="4760786" cy="973590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6D6C7-F759-4A50-9105-D873C8DBCC52}" type="datetime1">
              <a:rPr kumimoji="1" lang="ja-JP" altLang="en-US" smtClean="0"/>
              <a:t>2021/3/19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BC841-5AD1-4FCB-9B0A-44A582E61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9702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6350" y="-12231"/>
            <a:ext cx="6877354" cy="9930462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80533"/>
            <a:ext cx="4760785" cy="19078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3120853"/>
            <a:ext cx="4760786" cy="5605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53944" y="8726414"/>
            <a:ext cx="513099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B52CD-CB75-44BB-819D-11F046083BBA}" type="datetime1">
              <a:rPr kumimoji="1" lang="ja-JP" altLang="en-US" smtClean="0"/>
              <a:t>2021/3/19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8726414"/>
            <a:ext cx="346723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3507" y="8726414"/>
            <a:ext cx="384479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982BC841-5AD1-4FCB-9B0A-44A582E610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4586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  <p:sldLayoutId id="2147483765" r:id="rId13"/>
    <p:sldLayoutId id="2147483766" r:id="rId14"/>
    <p:sldLayoutId id="2147483767" r:id="rId15"/>
    <p:sldLayoutId id="2147483768" r:id="rId16"/>
  </p:sldLayoutIdLst>
  <p:hf hdr="0" ftr="0" dt="0"/>
  <p:txStyles>
    <p:titleStyle>
      <a:lvl1pPr algn="l" defTabSz="342900" rtl="0" eaLnBrk="1" latinLnBrk="0" hangingPunct="1">
        <a:spcBef>
          <a:spcPct val="0"/>
        </a:spcBef>
        <a:buNone/>
        <a:defRPr kumimoji="1"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BC841-5AD1-4FCB-9B0A-44A582E6107C}" type="slidenum">
              <a:rPr kumimoji="1" lang="ja-JP" altLang="en-US" smtClean="0"/>
              <a:t>1</a:t>
            </a:fld>
            <a:endParaRPr kumimoji="1" lang="ja-JP" altLang="en-US"/>
          </a:p>
        </p:txBody>
      </p:sp>
      <p:grpSp>
        <p:nvGrpSpPr>
          <p:cNvPr id="3" name="グループ化 2"/>
          <p:cNvGrpSpPr/>
          <p:nvPr/>
        </p:nvGrpSpPr>
        <p:grpSpPr>
          <a:xfrm>
            <a:off x="497838" y="358454"/>
            <a:ext cx="6014103" cy="9300387"/>
            <a:chOff x="497838" y="358454"/>
            <a:chExt cx="6014103" cy="9300387"/>
          </a:xfrm>
        </p:grpSpPr>
        <p:sp>
          <p:nvSpPr>
            <p:cNvPr id="18" name="正方形/長方形 17"/>
            <p:cNvSpPr/>
            <p:nvPr/>
          </p:nvSpPr>
          <p:spPr>
            <a:xfrm>
              <a:off x="3124200" y="9153381"/>
              <a:ext cx="3387740" cy="50546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1100" dirty="0" smtClean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　　　年　　組　　番　 氏名：</a:t>
              </a:r>
              <a:endParaRPr kumimoji="1" lang="ja-JP" altLang="en-US" sz="1100" dirty="0">
                <a:solidFill>
                  <a:schemeClr val="tx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grpSp>
          <p:nvGrpSpPr>
            <p:cNvPr id="31" name="グループ化 30"/>
            <p:cNvGrpSpPr/>
            <p:nvPr/>
          </p:nvGrpSpPr>
          <p:grpSpPr>
            <a:xfrm>
              <a:off x="497838" y="358454"/>
              <a:ext cx="6014103" cy="1483620"/>
              <a:chOff x="497838" y="358454"/>
              <a:chExt cx="6014103" cy="1483620"/>
            </a:xfrm>
          </p:grpSpPr>
          <p:grpSp>
            <p:nvGrpSpPr>
              <p:cNvPr id="30" name="グループ化 29"/>
              <p:cNvGrpSpPr/>
              <p:nvPr/>
            </p:nvGrpSpPr>
            <p:grpSpPr>
              <a:xfrm>
                <a:off x="497838" y="358454"/>
                <a:ext cx="3103255" cy="1483620"/>
                <a:chOff x="497838" y="358454"/>
                <a:chExt cx="3103255" cy="1483620"/>
              </a:xfrm>
            </p:grpSpPr>
            <p:grpSp>
              <p:nvGrpSpPr>
                <p:cNvPr id="29" name="グループ化 28"/>
                <p:cNvGrpSpPr/>
                <p:nvPr/>
              </p:nvGrpSpPr>
              <p:grpSpPr>
                <a:xfrm>
                  <a:off x="497838" y="358454"/>
                  <a:ext cx="940480" cy="1483620"/>
                  <a:chOff x="497838" y="358454"/>
                  <a:chExt cx="940480" cy="1483620"/>
                </a:xfrm>
              </p:grpSpPr>
              <p:pic>
                <p:nvPicPr>
                  <p:cNvPr id="10" name="Picture 3" descr="C:\Users\ynomura\Pictures\せんとくん.jpg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451" t="3858" r="2012" b="-452"/>
                  <a:stretch/>
                </p:blipFill>
                <p:spPr bwMode="auto">
                  <a:xfrm>
                    <a:off x="497838" y="358454"/>
                    <a:ext cx="940480" cy="1395553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11" name="テキスト ボックス 10"/>
                  <p:cNvSpPr txBox="1"/>
                  <p:nvPr/>
                </p:nvSpPr>
                <p:spPr>
                  <a:xfrm>
                    <a:off x="677378" y="1657946"/>
                    <a:ext cx="640578" cy="18412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r>
                      <a:rPr kumimoji="1" lang="en-US" altLang="ja-JP" sz="500" dirty="0" smtClean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rPr>
                      <a:t>©</a:t>
                    </a:r>
                    <a:r>
                      <a:rPr kumimoji="1" lang="en-US" altLang="ja-JP" sz="200" dirty="0" smtClean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rPr>
                      <a:t> </a:t>
                    </a:r>
                    <a:r>
                      <a:rPr kumimoji="1" lang="en-US" altLang="ja-JP" sz="500" dirty="0" smtClean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rPr>
                      <a:t>NARA pref.</a:t>
                    </a:r>
                    <a:endParaRPr kumimoji="1" lang="ja-JP" altLang="en-US" sz="500" dirty="0">
                      <a:latin typeface="HGP明朝E" panose="02020900000000000000" pitchFamily="18" charset="-128"/>
                      <a:ea typeface="HGP明朝E" panose="02020900000000000000" pitchFamily="18" charset="-128"/>
                    </a:endParaRPr>
                  </a:p>
                </p:txBody>
              </p:sp>
            </p:grpSp>
            <p:grpSp>
              <p:nvGrpSpPr>
                <p:cNvPr id="19" name="グループ化 18"/>
                <p:cNvGrpSpPr/>
                <p:nvPr/>
              </p:nvGrpSpPr>
              <p:grpSpPr>
                <a:xfrm>
                  <a:off x="1367773" y="397394"/>
                  <a:ext cx="2233320" cy="1340784"/>
                  <a:chOff x="1247709" y="401651"/>
                  <a:chExt cx="2233320" cy="1340784"/>
                </a:xfrm>
              </p:grpSpPr>
              <p:sp>
                <p:nvSpPr>
                  <p:cNvPr id="5" name="テキスト ボックス 4"/>
                  <p:cNvSpPr txBox="1"/>
                  <p:nvPr/>
                </p:nvSpPr>
                <p:spPr>
                  <a:xfrm>
                    <a:off x="1247709" y="401651"/>
                    <a:ext cx="2233320" cy="69445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>
                      <a:lnSpc>
                        <a:spcPts val="2700"/>
                      </a:lnSpc>
                    </a:pPr>
                    <a:r>
                      <a:rPr kumimoji="1" lang="ja-JP" altLang="en-US" sz="22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奈良県修学旅行</a:t>
                    </a:r>
                    <a:endParaRPr kumimoji="1" lang="en-US" altLang="ja-JP" sz="22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endParaRPr>
                  </a:p>
                  <a:p>
                    <a:pPr>
                      <a:lnSpc>
                        <a:spcPts val="2700"/>
                      </a:lnSpc>
                    </a:pPr>
                    <a:r>
                      <a:rPr kumimoji="1" lang="ja-JP" altLang="en-US" sz="4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 </a:t>
                    </a:r>
                    <a:r>
                      <a:rPr kumimoji="1" lang="ja-JP" altLang="en-US" sz="22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ワークシート</a:t>
                    </a:r>
                    <a:r>
                      <a:rPr kumimoji="1" lang="ja-JP" altLang="en-US" sz="4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 </a:t>
                    </a:r>
                    <a:r>
                      <a:rPr kumimoji="1" lang="ja-JP" altLang="en-US" sz="22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①</a:t>
                    </a:r>
                    <a:endParaRPr kumimoji="1" lang="ja-JP" altLang="en-US" sz="22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endParaRPr>
                  </a:p>
                </p:txBody>
              </p:sp>
              <p:sp>
                <p:nvSpPr>
                  <p:cNvPr id="12" name="テキスト ボックス 11"/>
                  <p:cNvSpPr txBox="1"/>
                  <p:nvPr/>
                </p:nvSpPr>
                <p:spPr>
                  <a:xfrm>
                    <a:off x="1261636" y="1155959"/>
                    <a:ext cx="1744971" cy="5864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>
                      <a:lnSpc>
                        <a:spcPts val="2100"/>
                      </a:lnSpc>
                    </a:pPr>
                    <a:r>
                      <a:rPr kumimoji="1" lang="en-US" altLang="ja-JP" sz="1600" dirty="0" smtClean="0"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【</a:t>
                    </a:r>
                    <a:r>
                      <a:rPr kumimoji="1" lang="ja-JP" altLang="en-US" sz="1600" dirty="0" smtClean="0"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事前学習</a:t>
                    </a:r>
                    <a:r>
                      <a:rPr kumimoji="1" lang="en-US" altLang="ja-JP" sz="1600" dirty="0" smtClean="0"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】</a:t>
                    </a:r>
                  </a:p>
                  <a:p>
                    <a:pPr>
                      <a:lnSpc>
                        <a:spcPts val="2100"/>
                      </a:lnSpc>
                    </a:pPr>
                    <a:r>
                      <a:rPr kumimoji="1" lang="ja-JP" altLang="en-US" sz="1400" dirty="0">
                        <a:solidFill>
                          <a:srgbClr val="C00000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１</a:t>
                    </a:r>
                    <a:r>
                      <a:rPr kumimoji="1" lang="ja-JP" altLang="en-US" sz="1400" dirty="0" smtClean="0">
                        <a:solidFill>
                          <a:srgbClr val="C00000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時間目（情報収集）</a:t>
                    </a:r>
                    <a:endParaRPr kumimoji="1" lang="ja-JP" altLang="en-US" sz="1400" dirty="0">
                      <a:solidFill>
                        <a:srgbClr val="C00000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endParaRPr>
                  </a:p>
                </p:txBody>
              </p:sp>
            </p:grpSp>
          </p:grpSp>
          <p:grpSp>
            <p:nvGrpSpPr>
              <p:cNvPr id="28" name="グループ化 27"/>
              <p:cNvGrpSpPr/>
              <p:nvPr/>
            </p:nvGrpSpPr>
            <p:grpSpPr>
              <a:xfrm>
                <a:off x="3556589" y="412401"/>
                <a:ext cx="2955352" cy="1311126"/>
                <a:chOff x="3556589" y="412401"/>
                <a:chExt cx="2955352" cy="1311126"/>
              </a:xfrm>
            </p:grpSpPr>
            <p:sp>
              <p:nvSpPr>
                <p:cNvPr id="26" name="正方形/長方形 25"/>
                <p:cNvSpPr/>
                <p:nvPr/>
              </p:nvSpPr>
              <p:spPr>
                <a:xfrm>
                  <a:off x="3556589" y="412401"/>
                  <a:ext cx="2955352" cy="1311126"/>
                </a:xfrm>
                <a:prstGeom prst="rect">
                  <a:avLst/>
                </a:prstGeom>
                <a:noFill/>
                <a:ln w="3175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テキスト ボックス 24"/>
                <p:cNvSpPr txBox="1"/>
                <p:nvPr/>
              </p:nvSpPr>
              <p:spPr>
                <a:xfrm>
                  <a:off x="3616035" y="480901"/>
                  <a:ext cx="2840182" cy="11112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algn="just">
                    <a:lnSpc>
                      <a:spcPts val="1800"/>
                    </a:lnSpc>
                  </a:pPr>
                  <a:r>
                    <a:rPr lang="en-US" altLang="ja-JP" sz="1100" dirty="0" smtClean="0"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〈</a:t>
                  </a:r>
                  <a:r>
                    <a:rPr lang="ja-JP" altLang="en-US" sz="1100" dirty="0" smtClean="0"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授業内容</a:t>
                  </a:r>
                  <a:r>
                    <a:rPr lang="en-US" altLang="ja-JP" sz="1100" dirty="0" smtClean="0"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〉</a:t>
                  </a:r>
                </a:p>
                <a:p>
                  <a:pPr algn="just">
                    <a:lnSpc>
                      <a:spcPts val="200"/>
                    </a:lnSpc>
                  </a:pPr>
                  <a:endParaRPr lang="en-US" altLang="ja-JP" sz="1000" dirty="0" smtClean="0">
                    <a:latin typeface="HGP明朝B" panose="02020800000000000000" pitchFamily="18" charset="-128"/>
                    <a:ea typeface="HGP明朝B" panose="02020800000000000000" pitchFamily="18" charset="-128"/>
                  </a:endParaRPr>
                </a:p>
                <a:p>
                  <a:pPr algn="just">
                    <a:lnSpc>
                      <a:spcPts val="1600"/>
                    </a:lnSpc>
                  </a:pPr>
                  <a:r>
                    <a:rPr lang="ja-JP" altLang="en-US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　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『</a:t>
                  </a:r>
                  <a:r>
                    <a:rPr lang="ja-JP" altLang="ja-JP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奈良県修学旅行ガイドブック』を参考に、奈良はどこにあるのか。奈良で何が学べるのか。現地を訪れる価値など、奈良についての下調べを分担して</a:t>
                  </a:r>
                  <a:r>
                    <a:rPr lang="ja-JP" altLang="en-US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行いましょう</a:t>
                  </a:r>
                  <a:r>
                    <a:rPr lang="ja-JP" altLang="ja-JP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。</a:t>
                  </a:r>
                  <a:endParaRPr lang="en-US" altLang="ja-JP" sz="1000" dirty="0">
                    <a:latin typeface="HGP明朝B" panose="02020800000000000000" pitchFamily="18" charset="-128"/>
                    <a:ea typeface="HGP明朝B" panose="02020800000000000000" pitchFamily="18" charset="-128"/>
                  </a:endParaRPr>
                </a:p>
                <a:p>
                  <a:endParaRPr kumimoji="1" lang="ja-JP" altLang="en-US" sz="1100" dirty="0"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</p:grpSp>
        </p:grpSp>
        <p:grpSp>
          <p:nvGrpSpPr>
            <p:cNvPr id="2" name="グループ化 1"/>
            <p:cNvGrpSpPr/>
            <p:nvPr/>
          </p:nvGrpSpPr>
          <p:grpSpPr>
            <a:xfrm>
              <a:off x="532779" y="2019106"/>
              <a:ext cx="5979160" cy="7002887"/>
              <a:chOff x="532779" y="2019106"/>
              <a:chExt cx="5979160" cy="7002887"/>
            </a:xfrm>
          </p:grpSpPr>
          <p:sp>
            <p:nvSpPr>
              <p:cNvPr id="36" name="正方形/長方形 35"/>
              <p:cNvSpPr/>
              <p:nvPr/>
            </p:nvSpPr>
            <p:spPr>
              <a:xfrm>
                <a:off x="535939" y="2019106"/>
                <a:ext cx="5976000" cy="1021705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◎奈良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はどこ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にあるのか調べて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みよう。→</a:t>
                </a:r>
                <a:r>
                  <a:rPr kumimoji="1" lang="ja-JP" altLang="en-US" sz="4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 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『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奈良県修学旅行ガイドブック</a:t>
                </a:r>
                <a:r>
                  <a: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』</a:t>
                </a:r>
                <a:r>
                  <a:rPr kumimoji="1" lang="en-US" altLang="ja-JP" sz="4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 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巻頭の紀伊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半島・奈良県の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地勢を参考に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。</a:t>
                </a:r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38" name="正方形/長方形 37"/>
              <p:cNvSpPr/>
              <p:nvPr/>
            </p:nvSpPr>
            <p:spPr>
              <a:xfrm>
                <a:off x="532779" y="3112930"/>
                <a:ext cx="5979159" cy="448166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◎奈良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で何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が学べるのか調べてみよう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。→</a:t>
                </a:r>
                <a:r>
                  <a:rPr kumimoji="1" lang="ja-JP" altLang="en-US" sz="4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 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『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奈良県修学旅行ガイドブック</a:t>
                </a:r>
                <a:r>
                  <a: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』</a:t>
                </a:r>
                <a:r>
                  <a:rPr kumimoji="1" lang="en-US" altLang="ja-JP" sz="4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 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各エリア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の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学びの旅のテーマ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を参考に。</a:t>
                </a:r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飛鳥・藤原京エリア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</a:p>
              <a:p>
                <a:endParaRPr kumimoji="1" lang="en-US" altLang="ja-JP" sz="900" dirty="0" smtClean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法隆寺エリア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</a:p>
              <a:p>
                <a:endParaRPr kumimoji="1" lang="en-US" altLang="ja-JP" sz="900" dirty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平城京エリア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</a:p>
              <a:p>
                <a:endParaRPr kumimoji="1" lang="en-US" altLang="ja-JP" sz="900" dirty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吉野山エリア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</a:p>
              <a:p>
                <a:endParaRPr kumimoji="1" lang="en-US" altLang="ja-JP" sz="900" dirty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山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の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辺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の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道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エリア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、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長谷・室生エリア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</a:p>
              <a:p>
                <a:endParaRPr kumimoji="1" lang="en-US" altLang="ja-JP" sz="900" dirty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ja-JP" altLang="en-US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39" name="正方形/長方形 38"/>
              <p:cNvSpPr/>
              <p:nvPr/>
            </p:nvSpPr>
            <p:spPr>
              <a:xfrm>
                <a:off x="535938" y="7653921"/>
                <a:ext cx="5976000" cy="136807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◎現地を訪れる価値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を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話し合ってみよう。→</a:t>
                </a:r>
                <a:r>
                  <a:rPr kumimoji="1" lang="ja-JP" altLang="en-US" sz="4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 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『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奈良県修学旅行ガイドブック</a:t>
                </a:r>
                <a:r>
                  <a: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』</a:t>
                </a:r>
                <a:r>
                  <a:rPr kumimoji="1" lang="en-US" altLang="ja-JP" sz="4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 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各エリアの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現地で学ぼう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!</a:t>
                </a:r>
                <a:r>
                  <a:rPr kumimoji="1" lang="en-US" altLang="ja-JP" sz="6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 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感じよう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!</a:t>
                </a:r>
                <a:r>
                  <a:rPr kumimoji="1" lang="en-US" altLang="ja-JP" sz="4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 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を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参考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に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。</a:t>
                </a:r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ja-JP" altLang="en-US" sz="900" dirty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1854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BC841-5AD1-4FCB-9B0A-44A582E6107C}" type="slidenum">
              <a:rPr kumimoji="1" lang="ja-JP" altLang="en-US" smtClean="0"/>
              <a:t>2</a:t>
            </a:fld>
            <a:endParaRPr kumimoji="1" lang="ja-JP" altLang="en-US"/>
          </a:p>
        </p:txBody>
      </p:sp>
      <p:grpSp>
        <p:nvGrpSpPr>
          <p:cNvPr id="8" name="グループ化 7"/>
          <p:cNvGrpSpPr/>
          <p:nvPr/>
        </p:nvGrpSpPr>
        <p:grpSpPr>
          <a:xfrm>
            <a:off x="383538" y="358454"/>
            <a:ext cx="6021026" cy="9300387"/>
            <a:chOff x="497838" y="358454"/>
            <a:chExt cx="6021026" cy="9300387"/>
          </a:xfrm>
        </p:grpSpPr>
        <p:sp>
          <p:nvSpPr>
            <p:cNvPr id="18" name="正方形/長方形 17"/>
            <p:cNvSpPr/>
            <p:nvPr/>
          </p:nvSpPr>
          <p:spPr>
            <a:xfrm>
              <a:off x="3124200" y="9153381"/>
              <a:ext cx="3387740" cy="50546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1100" dirty="0" smtClean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　　　年　　組　　番　 氏名：</a:t>
              </a:r>
              <a:endParaRPr kumimoji="1" lang="ja-JP" altLang="en-US" sz="1100" dirty="0">
                <a:solidFill>
                  <a:schemeClr val="tx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grpSp>
          <p:nvGrpSpPr>
            <p:cNvPr id="31" name="グループ化 30"/>
            <p:cNvGrpSpPr/>
            <p:nvPr/>
          </p:nvGrpSpPr>
          <p:grpSpPr>
            <a:xfrm>
              <a:off x="497838" y="358454"/>
              <a:ext cx="6014103" cy="1483620"/>
              <a:chOff x="497838" y="358454"/>
              <a:chExt cx="6014103" cy="1483620"/>
            </a:xfrm>
          </p:grpSpPr>
          <p:grpSp>
            <p:nvGrpSpPr>
              <p:cNvPr id="30" name="グループ化 29"/>
              <p:cNvGrpSpPr/>
              <p:nvPr/>
            </p:nvGrpSpPr>
            <p:grpSpPr>
              <a:xfrm>
                <a:off x="497838" y="358454"/>
                <a:ext cx="3103255" cy="1483620"/>
                <a:chOff x="497838" y="358454"/>
                <a:chExt cx="3103255" cy="1483620"/>
              </a:xfrm>
            </p:grpSpPr>
            <p:grpSp>
              <p:nvGrpSpPr>
                <p:cNvPr id="29" name="グループ化 28"/>
                <p:cNvGrpSpPr/>
                <p:nvPr/>
              </p:nvGrpSpPr>
              <p:grpSpPr>
                <a:xfrm>
                  <a:off x="497838" y="358454"/>
                  <a:ext cx="940480" cy="1483620"/>
                  <a:chOff x="497838" y="358454"/>
                  <a:chExt cx="940480" cy="1483620"/>
                </a:xfrm>
              </p:grpSpPr>
              <p:pic>
                <p:nvPicPr>
                  <p:cNvPr id="10" name="Picture 3" descr="C:\Users\ynomura\Pictures\せんとくん.jpg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451" t="3858" r="2012" b="-452"/>
                  <a:stretch/>
                </p:blipFill>
                <p:spPr bwMode="auto">
                  <a:xfrm>
                    <a:off x="497838" y="358454"/>
                    <a:ext cx="940480" cy="1395553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11" name="テキスト ボックス 10"/>
                  <p:cNvSpPr txBox="1"/>
                  <p:nvPr/>
                </p:nvSpPr>
                <p:spPr>
                  <a:xfrm>
                    <a:off x="677378" y="1657946"/>
                    <a:ext cx="640578" cy="18412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r>
                      <a:rPr kumimoji="1" lang="en-US" altLang="ja-JP" sz="500" dirty="0" smtClean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rPr>
                      <a:t>©</a:t>
                    </a:r>
                    <a:r>
                      <a:rPr kumimoji="1" lang="en-US" altLang="ja-JP" sz="200" dirty="0" smtClean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rPr>
                      <a:t> </a:t>
                    </a:r>
                    <a:r>
                      <a:rPr kumimoji="1" lang="en-US" altLang="ja-JP" sz="500" dirty="0" smtClean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rPr>
                      <a:t>NARA pref.</a:t>
                    </a:r>
                    <a:endParaRPr kumimoji="1" lang="ja-JP" altLang="en-US" sz="500" dirty="0">
                      <a:latin typeface="HGP明朝E" panose="02020900000000000000" pitchFamily="18" charset="-128"/>
                      <a:ea typeface="HGP明朝E" panose="02020900000000000000" pitchFamily="18" charset="-128"/>
                    </a:endParaRPr>
                  </a:p>
                </p:txBody>
              </p:sp>
            </p:grpSp>
            <p:grpSp>
              <p:nvGrpSpPr>
                <p:cNvPr id="19" name="グループ化 18"/>
                <p:cNvGrpSpPr/>
                <p:nvPr/>
              </p:nvGrpSpPr>
              <p:grpSpPr>
                <a:xfrm>
                  <a:off x="1367773" y="397394"/>
                  <a:ext cx="2233320" cy="1340784"/>
                  <a:chOff x="1247709" y="401651"/>
                  <a:chExt cx="2233320" cy="1340784"/>
                </a:xfrm>
              </p:grpSpPr>
              <p:sp>
                <p:nvSpPr>
                  <p:cNvPr id="5" name="テキスト ボックス 4"/>
                  <p:cNvSpPr txBox="1"/>
                  <p:nvPr/>
                </p:nvSpPr>
                <p:spPr>
                  <a:xfrm>
                    <a:off x="1247709" y="401651"/>
                    <a:ext cx="2233320" cy="69445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>
                      <a:lnSpc>
                        <a:spcPts val="2700"/>
                      </a:lnSpc>
                    </a:pPr>
                    <a:r>
                      <a:rPr kumimoji="1" lang="ja-JP" altLang="en-US" sz="22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奈良県修学旅行</a:t>
                    </a:r>
                    <a:endParaRPr kumimoji="1" lang="en-US" altLang="ja-JP" sz="22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endParaRPr>
                  </a:p>
                  <a:p>
                    <a:pPr>
                      <a:lnSpc>
                        <a:spcPts val="2700"/>
                      </a:lnSpc>
                    </a:pPr>
                    <a:r>
                      <a:rPr kumimoji="1" lang="ja-JP" altLang="en-US" sz="4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 </a:t>
                    </a:r>
                    <a:r>
                      <a:rPr kumimoji="1" lang="ja-JP" altLang="en-US" sz="22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ワークシート</a:t>
                    </a:r>
                    <a:r>
                      <a:rPr kumimoji="1" lang="ja-JP" altLang="en-US" sz="4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 </a:t>
                    </a:r>
                    <a:r>
                      <a:rPr kumimoji="1" lang="ja-JP" altLang="en-US" sz="22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②</a:t>
                    </a:r>
                    <a:endParaRPr kumimoji="1" lang="ja-JP" altLang="en-US" sz="22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endParaRPr>
                  </a:p>
                </p:txBody>
              </p:sp>
              <p:sp>
                <p:nvSpPr>
                  <p:cNvPr id="12" name="テキスト ボックス 11"/>
                  <p:cNvSpPr txBox="1"/>
                  <p:nvPr/>
                </p:nvSpPr>
                <p:spPr>
                  <a:xfrm>
                    <a:off x="1261636" y="1155959"/>
                    <a:ext cx="1744971" cy="5864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>
                      <a:lnSpc>
                        <a:spcPts val="2100"/>
                      </a:lnSpc>
                    </a:pPr>
                    <a:r>
                      <a:rPr kumimoji="1" lang="en-US" altLang="ja-JP" sz="1600" dirty="0" smtClean="0"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【</a:t>
                    </a:r>
                    <a:r>
                      <a:rPr kumimoji="1" lang="ja-JP" altLang="en-US" sz="1600" dirty="0" smtClean="0"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事前学習</a:t>
                    </a:r>
                    <a:r>
                      <a:rPr kumimoji="1" lang="en-US" altLang="ja-JP" sz="1600" dirty="0" smtClean="0"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】</a:t>
                    </a:r>
                  </a:p>
                  <a:p>
                    <a:pPr>
                      <a:lnSpc>
                        <a:spcPts val="2100"/>
                      </a:lnSpc>
                    </a:pPr>
                    <a:r>
                      <a:rPr kumimoji="1" lang="ja-JP" altLang="en-US" sz="1400" dirty="0">
                        <a:solidFill>
                          <a:srgbClr val="C00000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２</a:t>
                    </a:r>
                    <a:r>
                      <a:rPr kumimoji="1" lang="ja-JP" altLang="en-US" sz="1400" dirty="0" smtClean="0">
                        <a:solidFill>
                          <a:srgbClr val="C00000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時間目（主題設定）</a:t>
                    </a:r>
                    <a:endParaRPr kumimoji="1" lang="ja-JP" altLang="en-US" sz="1400" dirty="0">
                      <a:solidFill>
                        <a:srgbClr val="C00000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endParaRPr>
                  </a:p>
                </p:txBody>
              </p:sp>
            </p:grpSp>
          </p:grpSp>
          <p:grpSp>
            <p:nvGrpSpPr>
              <p:cNvPr id="28" name="グループ化 27"/>
              <p:cNvGrpSpPr/>
              <p:nvPr/>
            </p:nvGrpSpPr>
            <p:grpSpPr>
              <a:xfrm>
                <a:off x="3556589" y="412401"/>
                <a:ext cx="2955352" cy="1311126"/>
                <a:chOff x="3556589" y="412401"/>
                <a:chExt cx="2955352" cy="1311126"/>
              </a:xfrm>
            </p:grpSpPr>
            <p:sp>
              <p:nvSpPr>
                <p:cNvPr id="25" name="テキスト ボックス 24"/>
                <p:cNvSpPr txBox="1"/>
                <p:nvPr/>
              </p:nvSpPr>
              <p:spPr>
                <a:xfrm>
                  <a:off x="3616035" y="557098"/>
                  <a:ext cx="2840182" cy="11112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algn="just">
                    <a:lnSpc>
                      <a:spcPts val="1800"/>
                    </a:lnSpc>
                  </a:pPr>
                  <a:r>
                    <a:rPr lang="en-US" altLang="ja-JP" sz="1100" dirty="0" smtClean="0"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〈</a:t>
                  </a:r>
                  <a:r>
                    <a:rPr lang="ja-JP" altLang="en-US" sz="1100" dirty="0" smtClean="0"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授業内容</a:t>
                  </a:r>
                  <a:r>
                    <a:rPr lang="en-US" altLang="ja-JP" sz="1100" dirty="0" smtClean="0"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〉</a:t>
                  </a:r>
                </a:p>
                <a:p>
                  <a:pPr algn="just">
                    <a:lnSpc>
                      <a:spcPts val="200"/>
                    </a:lnSpc>
                  </a:pPr>
                  <a:endParaRPr lang="en-US" altLang="ja-JP" sz="1000" dirty="0" smtClean="0">
                    <a:latin typeface="HGP明朝B" panose="02020800000000000000" pitchFamily="18" charset="-128"/>
                    <a:ea typeface="HGP明朝B" panose="02020800000000000000" pitchFamily="18" charset="-128"/>
                  </a:endParaRPr>
                </a:p>
                <a:p>
                  <a:pPr algn="just">
                    <a:lnSpc>
                      <a:spcPts val="1700"/>
                    </a:lnSpc>
                  </a:pPr>
                  <a:r>
                    <a:rPr lang="ja-JP" altLang="en-US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　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『</a:t>
                  </a:r>
                  <a:r>
                    <a:rPr lang="ja-JP" altLang="ja-JP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奈良県修学旅行ガイドブック』を参考に、分担して下調べした内容について話し合い、班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の</a:t>
                  </a:r>
                  <a:r>
                    <a:rPr lang="en-US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〈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学び</a:t>
                  </a:r>
                  <a:r>
                    <a:rPr lang="ja-JP" altLang="ja-JP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の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旅のテーマ</a:t>
                  </a:r>
                  <a:r>
                    <a:rPr lang="en-US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〉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を</a:t>
                  </a:r>
                  <a:r>
                    <a:rPr lang="ja-JP" altLang="ja-JP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設定</a:t>
                  </a:r>
                  <a:r>
                    <a:rPr lang="ja-JP" altLang="en-US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しましょう</a:t>
                  </a:r>
                  <a:r>
                    <a:rPr lang="ja-JP" altLang="ja-JP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。</a:t>
                  </a:r>
                  <a:endParaRPr lang="en-US" altLang="ja-JP" sz="1000" dirty="0">
                    <a:latin typeface="HGP明朝B" panose="02020800000000000000" pitchFamily="18" charset="-128"/>
                    <a:ea typeface="HGP明朝B" panose="02020800000000000000" pitchFamily="18" charset="-128"/>
                  </a:endParaRPr>
                </a:p>
                <a:p>
                  <a:endParaRPr kumimoji="1" lang="ja-JP" altLang="en-US" sz="1100" dirty="0"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26" name="正方形/長方形 25"/>
                <p:cNvSpPr/>
                <p:nvPr/>
              </p:nvSpPr>
              <p:spPr>
                <a:xfrm>
                  <a:off x="3556589" y="412401"/>
                  <a:ext cx="2955352" cy="1311126"/>
                </a:xfrm>
                <a:prstGeom prst="rect">
                  <a:avLst/>
                </a:prstGeom>
                <a:noFill/>
                <a:ln w="3175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" name="グループ化 2"/>
            <p:cNvGrpSpPr/>
            <p:nvPr/>
          </p:nvGrpSpPr>
          <p:grpSpPr>
            <a:xfrm>
              <a:off x="535938" y="2019106"/>
              <a:ext cx="5982926" cy="7006360"/>
              <a:chOff x="535938" y="2019106"/>
              <a:chExt cx="5982926" cy="7006360"/>
            </a:xfrm>
          </p:grpSpPr>
          <p:sp>
            <p:nvSpPr>
              <p:cNvPr id="20" name="正方形/長方形 19"/>
              <p:cNvSpPr/>
              <p:nvPr/>
            </p:nvSpPr>
            <p:spPr>
              <a:xfrm>
                <a:off x="535938" y="7399691"/>
                <a:ext cx="5976000" cy="1625775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◎分担して下調べした内容や資料に基づいて話し合い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､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班の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学びの旅のテーマ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を設定しよう。</a:t>
                </a:r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班の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学びの旅のテーマ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理由：</a:t>
                </a:r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ja-JP" altLang="en-US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grpSp>
            <p:nvGrpSpPr>
              <p:cNvPr id="2" name="グループ化 1"/>
              <p:cNvGrpSpPr/>
              <p:nvPr/>
            </p:nvGrpSpPr>
            <p:grpSpPr>
              <a:xfrm>
                <a:off x="536636" y="2019106"/>
                <a:ext cx="5982228" cy="5265605"/>
                <a:chOff x="536636" y="2019106"/>
                <a:chExt cx="5982228" cy="5265605"/>
              </a:xfrm>
            </p:grpSpPr>
            <p:sp>
              <p:nvSpPr>
                <p:cNvPr id="21" name="正方形/長方形 20"/>
                <p:cNvSpPr/>
                <p:nvPr/>
              </p:nvSpPr>
              <p:spPr>
                <a:xfrm>
                  <a:off x="3556589" y="2019106"/>
                  <a:ext cx="2962275" cy="1001246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（</a:t>
                  </a:r>
                  <a:r>
                    <a:rPr kumimoji="1" lang="ja-JP" altLang="en-US" sz="900" dirty="0">
                      <a:solidFill>
                        <a:schemeClr val="tx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　</a:t>
                  </a:r>
                  <a:r>
                    <a:rPr kumimoji="1" lang="ja-JP" altLang="en-US" sz="900" dirty="0" smtClean="0">
                      <a:solidFill>
                        <a:schemeClr val="tx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　　　　　　　　　　　　　</a:t>
                  </a: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さん）の</a:t>
                  </a:r>
                  <a:r>
                    <a:rPr kumimoji="1" lang="en-US" altLang="ja-JP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〈</a:t>
                  </a:r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学びの旅のテーマ</a:t>
                  </a:r>
                  <a:r>
                    <a:rPr kumimoji="1" lang="en-US" altLang="ja-JP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〉</a:t>
                  </a: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理由</a:t>
                  </a:r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：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22" name="正方形/長方形 21"/>
                <p:cNvSpPr/>
                <p:nvPr/>
              </p:nvSpPr>
              <p:spPr>
                <a:xfrm>
                  <a:off x="536636" y="2019106"/>
                  <a:ext cx="2962275" cy="1001246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（</a:t>
                  </a:r>
                  <a:r>
                    <a:rPr kumimoji="1" lang="ja-JP" altLang="en-US" sz="900" dirty="0" smtClean="0">
                      <a:solidFill>
                        <a:schemeClr val="tx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　</a:t>
                  </a:r>
                  <a:r>
                    <a:rPr kumimoji="1" lang="ja-JP" altLang="en-US" sz="900" dirty="0">
                      <a:solidFill>
                        <a:schemeClr val="tx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　</a:t>
                  </a:r>
                  <a:r>
                    <a:rPr kumimoji="1" lang="ja-JP" altLang="en-US" sz="900" dirty="0" smtClean="0">
                      <a:solidFill>
                        <a:schemeClr val="tx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　　　　　　　　　　　　</a:t>
                  </a: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さん）の</a:t>
                  </a:r>
                  <a:r>
                    <a:rPr kumimoji="1" lang="en-US" altLang="ja-JP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〈</a:t>
                  </a: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学びの旅のテーマ</a:t>
                  </a:r>
                  <a:r>
                    <a:rPr kumimoji="1" lang="en-US" altLang="ja-JP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〉</a:t>
                  </a: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理由</a:t>
                  </a:r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：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23" name="正方形/長方形 22"/>
                <p:cNvSpPr/>
                <p:nvPr/>
              </p:nvSpPr>
              <p:spPr>
                <a:xfrm>
                  <a:off x="3556589" y="3069484"/>
                  <a:ext cx="2962275" cy="1001246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（　　　　　　　　　　　　　　さん）の</a:t>
                  </a:r>
                  <a:r>
                    <a:rPr kumimoji="1" lang="en-US" altLang="ja-JP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〈</a:t>
                  </a:r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学びの旅のテーマ</a:t>
                  </a:r>
                  <a:r>
                    <a:rPr kumimoji="1" lang="en-US" altLang="ja-JP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〉</a:t>
                  </a: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理由</a:t>
                  </a:r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：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27" name="正方形/長方形 26"/>
                <p:cNvSpPr/>
                <p:nvPr/>
              </p:nvSpPr>
              <p:spPr>
                <a:xfrm>
                  <a:off x="536636" y="3069484"/>
                  <a:ext cx="2962275" cy="1001246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（　　　　　　　　　　　　　　さん）の</a:t>
                  </a:r>
                  <a:r>
                    <a:rPr kumimoji="1" lang="en-US" altLang="ja-JP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〈</a:t>
                  </a:r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学びの旅のテーマ</a:t>
                  </a:r>
                  <a:r>
                    <a:rPr kumimoji="1" lang="en-US" altLang="ja-JP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〉</a:t>
                  </a: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理由</a:t>
                  </a:r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：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32" name="正方形/長方形 31"/>
                <p:cNvSpPr/>
                <p:nvPr/>
              </p:nvSpPr>
              <p:spPr>
                <a:xfrm>
                  <a:off x="3556589" y="4135683"/>
                  <a:ext cx="2962275" cy="1001246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（　　　　　　　　　　　　　　さん）の</a:t>
                  </a:r>
                  <a:r>
                    <a:rPr kumimoji="1" lang="en-US" altLang="ja-JP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〈</a:t>
                  </a:r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学びの旅のテーマ</a:t>
                  </a:r>
                  <a:r>
                    <a:rPr kumimoji="1" lang="en-US" altLang="ja-JP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〉</a:t>
                  </a: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理由</a:t>
                  </a:r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：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33" name="正方形/長方形 32"/>
                <p:cNvSpPr/>
                <p:nvPr/>
              </p:nvSpPr>
              <p:spPr>
                <a:xfrm>
                  <a:off x="536636" y="4135683"/>
                  <a:ext cx="2962275" cy="1001246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（　　　　　　　　　　　　　　さん）の</a:t>
                  </a:r>
                  <a:r>
                    <a:rPr kumimoji="1" lang="en-US" altLang="ja-JP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〈</a:t>
                  </a:r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学びの旅のテーマ</a:t>
                  </a:r>
                  <a:r>
                    <a:rPr kumimoji="1" lang="en-US" altLang="ja-JP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〉</a:t>
                  </a: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理由</a:t>
                  </a:r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：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34" name="正方形/長方形 33"/>
                <p:cNvSpPr/>
                <p:nvPr/>
              </p:nvSpPr>
              <p:spPr>
                <a:xfrm>
                  <a:off x="3556589" y="5209574"/>
                  <a:ext cx="2962275" cy="1001246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（　　　　　　　　　　　　　　さん）の</a:t>
                  </a:r>
                  <a:r>
                    <a:rPr kumimoji="1" lang="en-US" altLang="ja-JP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〈</a:t>
                  </a:r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学びの旅のテーマ</a:t>
                  </a:r>
                  <a:r>
                    <a:rPr kumimoji="1" lang="en-US" altLang="ja-JP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〉</a:t>
                  </a: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理由</a:t>
                  </a:r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：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35" name="正方形/長方形 34"/>
                <p:cNvSpPr/>
                <p:nvPr/>
              </p:nvSpPr>
              <p:spPr>
                <a:xfrm>
                  <a:off x="536636" y="5209574"/>
                  <a:ext cx="2962275" cy="1001246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（　　　　　　　　　　　　　　さん）の</a:t>
                  </a:r>
                  <a:r>
                    <a:rPr kumimoji="1" lang="en-US" altLang="ja-JP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〈</a:t>
                  </a:r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学びの旅のテーマ</a:t>
                  </a:r>
                  <a:r>
                    <a:rPr kumimoji="1" lang="en-US" altLang="ja-JP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〉</a:t>
                  </a: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理由</a:t>
                  </a:r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：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36" name="正方形/長方形 35"/>
                <p:cNvSpPr/>
                <p:nvPr/>
              </p:nvSpPr>
              <p:spPr>
                <a:xfrm>
                  <a:off x="3556589" y="6283465"/>
                  <a:ext cx="2962275" cy="1001246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（　　　　　　　　　　　　　　さん）の</a:t>
                  </a:r>
                  <a:r>
                    <a:rPr kumimoji="1" lang="en-US" altLang="ja-JP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〈</a:t>
                  </a:r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学びの旅のテーマ</a:t>
                  </a:r>
                  <a:r>
                    <a:rPr kumimoji="1" lang="en-US" altLang="ja-JP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〉</a:t>
                  </a: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理由</a:t>
                  </a:r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：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37" name="正方形/長方形 36"/>
                <p:cNvSpPr/>
                <p:nvPr/>
              </p:nvSpPr>
              <p:spPr>
                <a:xfrm>
                  <a:off x="536636" y="6283465"/>
                  <a:ext cx="2962275" cy="1001246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（　　　　　　　　　　　　　　さん）の</a:t>
                  </a:r>
                  <a:r>
                    <a:rPr kumimoji="1" lang="en-US" altLang="ja-JP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〈</a:t>
                  </a:r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学びの旅のテーマ</a:t>
                  </a:r>
                  <a:r>
                    <a:rPr kumimoji="1" lang="en-US" altLang="ja-JP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〉</a:t>
                  </a: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理由</a:t>
                  </a:r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：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71505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BC841-5AD1-4FCB-9B0A-44A582E6107C}" type="slidenum">
              <a:rPr kumimoji="1" lang="ja-JP" altLang="en-US" smtClean="0"/>
              <a:t>3</a:t>
            </a:fld>
            <a:endParaRPr kumimoji="1" lang="ja-JP" altLang="en-US"/>
          </a:p>
        </p:txBody>
      </p:sp>
      <p:grpSp>
        <p:nvGrpSpPr>
          <p:cNvPr id="3" name="グループ化 2"/>
          <p:cNvGrpSpPr/>
          <p:nvPr/>
        </p:nvGrpSpPr>
        <p:grpSpPr>
          <a:xfrm>
            <a:off x="497838" y="358454"/>
            <a:ext cx="6021026" cy="9300387"/>
            <a:chOff x="497838" y="358454"/>
            <a:chExt cx="6021026" cy="9300387"/>
          </a:xfrm>
        </p:grpSpPr>
        <p:sp>
          <p:nvSpPr>
            <p:cNvPr id="18" name="正方形/長方形 17"/>
            <p:cNvSpPr/>
            <p:nvPr/>
          </p:nvSpPr>
          <p:spPr>
            <a:xfrm>
              <a:off x="3124200" y="9153381"/>
              <a:ext cx="3387740" cy="50546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1100" dirty="0" smtClean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　　　年　　組　　番　 氏名：</a:t>
              </a:r>
              <a:endParaRPr kumimoji="1" lang="ja-JP" altLang="en-US" sz="1100" dirty="0">
                <a:solidFill>
                  <a:schemeClr val="tx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grpSp>
          <p:nvGrpSpPr>
            <p:cNvPr id="31" name="グループ化 30"/>
            <p:cNvGrpSpPr/>
            <p:nvPr/>
          </p:nvGrpSpPr>
          <p:grpSpPr>
            <a:xfrm>
              <a:off x="497838" y="358454"/>
              <a:ext cx="6014103" cy="1483620"/>
              <a:chOff x="497838" y="358454"/>
              <a:chExt cx="6014103" cy="1483620"/>
            </a:xfrm>
          </p:grpSpPr>
          <p:grpSp>
            <p:nvGrpSpPr>
              <p:cNvPr id="30" name="グループ化 29"/>
              <p:cNvGrpSpPr/>
              <p:nvPr/>
            </p:nvGrpSpPr>
            <p:grpSpPr>
              <a:xfrm>
                <a:off x="497838" y="358454"/>
                <a:ext cx="3103255" cy="1483620"/>
                <a:chOff x="497838" y="358454"/>
                <a:chExt cx="3103255" cy="1483620"/>
              </a:xfrm>
            </p:grpSpPr>
            <p:grpSp>
              <p:nvGrpSpPr>
                <p:cNvPr id="29" name="グループ化 28"/>
                <p:cNvGrpSpPr/>
                <p:nvPr/>
              </p:nvGrpSpPr>
              <p:grpSpPr>
                <a:xfrm>
                  <a:off x="497838" y="358454"/>
                  <a:ext cx="940480" cy="1483620"/>
                  <a:chOff x="497838" y="358454"/>
                  <a:chExt cx="940480" cy="1483620"/>
                </a:xfrm>
              </p:grpSpPr>
              <p:pic>
                <p:nvPicPr>
                  <p:cNvPr id="10" name="Picture 3" descr="C:\Users\ynomura\Pictures\せんとくん.jpg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451" t="3858" r="2012" b="-452"/>
                  <a:stretch/>
                </p:blipFill>
                <p:spPr bwMode="auto">
                  <a:xfrm>
                    <a:off x="497838" y="358454"/>
                    <a:ext cx="940480" cy="1395553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11" name="テキスト ボックス 10"/>
                  <p:cNvSpPr txBox="1"/>
                  <p:nvPr/>
                </p:nvSpPr>
                <p:spPr>
                  <a:xfrm>
                    <a:off x="677378" y="1657946"/>
                    <a:ext cx="640578" cy="18412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r>
                      <a:rPr kumimoji="1" lang="en-US" altLang="ja-JP" sz="500" dirty="0" smtClean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rPr>
                      <a:t>©</a:t>
                    </a:r>
                    <a:r>
                      <a:rPr kumimoji="1" lang="en-US" altLang="ja-JP" sz="200" dirty="0" smtClean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rPr>
                      <a:t> </a:t>
                    </a:r>
                    <a:r>
                      <a:rPr kumimoji="1" lang="en-US" altLang="ja-JP" sz="500" dirty="0" smtClean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rPr>
                      <a:t>NARA pref.</a:t>
                    </a:r>
                    <a:endParaRPr kumimoji="1" lang="ja-JP" altLang="en-US" sz="500" dirty="0">
                      <a:latin typeface="HGP明朝E" panose="02020900000000000000" pitchFamily="18" charset="-128"/>
                      <a:ea typeface="HGP明朝E" panose="02020900000000000000" pitchFamily="18" charset="-128"/>
                    </a:endParaRPr>
                  </a:p>
                </p:txBody>
              </p:sp>
            </p:grpSp>
            <p:grpSp>
              <p:nvGrpSpPr>
                <p:cNvPr id="19" name="グループ化 18"/>
                <p:cNvGrpSpPr/>
                <p:nvPr/>
              </p:nvGrpSpPr>
              <p:grpSpPr>
                <a:xfrm>
                  <a:off x="1367773" y="397394"/>
                  <a:ext cx="2233320" cy="1340784"/>
                  <a:chOff x="1247709" y="401651"/>
                  <a:chExt cx="2233320" cy="1340784"/>
                </a:xfrm>
              </p:grpSpPr>
              <p:sp>
                <p:nvSpPr>
                  <p:cNvPr id="5" name="テキスト ボックス 4"/>
                  <p:cNvSpPr txBox="1"/>
                  <p:nvPr/>
                </p:nvSpPr>
                <p:spPr>
                  <a:xfrm>
                    <a:off x="1247709" y="401651"/>
                    <a:ext cx="2233320" cy="69445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>
                      <a:lnSpc>
                        <a:spcPts val="2700"/>
                      </a:lnSpc>
                    </a:pPr>
                    <a:r>
                      <a:rPr kumimoji="1" lang="ja-JP" altLang="en-US" sz="22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奈良県修学旅行</a:t>
                    </a:r>
                    <a:endParaRPr kumimoji="1" lang="en-US" altLang="ja-JP" sz="22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endParaRPr>
                  </a:p>
                  <a:p>
                    <a:pPr>
                      <a:lnSpc>
                        <a:spcPts val="2700"/>
                      </a:lnSpc>
                    </a:pPr>
                    <a:r>
                      <a:rPr kumimoji="1" lang="ja-JP" altLang="en-US" sz="4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 </a:t>
                    </a:r>
                    <a:r>
                      <a:rPr kumimoji="1" lang="ja-JP" altLang="en-US" sz="22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ワークシート</a:t>
                    </a:r>
                    <a:r>
                      <a:rPr kumimoji="1" lang="ja-JP" altLang="en-US" sz="4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 </a:t>
                    </a:r>
                    <a:r>
                      <a:rPr kumimoji="1" lang="ja-JP" altLang="en-US" sz="22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③</a:t>
                    </a:r>
                    <a:endParaRPr kumimoji="1" lang="ja-JP" altLang="en-US" sz="22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endParaRPr>
                  </a:p>
                </p:txBody>
              </p:sp>
              <p:sp>
                <p:nvSpPr>
                  <p:cNvPr id="12" name="テキスト ボックス 11"/>
                  <p:cNvSpPr txBox="1"/>
                  <p:nvPr/>
                </p:nvSpPr>
                <p:spPr>
                  <a:xfrm>
                    <a:off x="1261636" y="1155959"/>
                    <a:ext cx="1744971" cy="5864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>
                      <a:lnSpc>
                        <a:spcPts val="2100"/>
                      </a:lnSpc>
                    </a:pPr>
                    <a:r>
                      <a:rPr kumimoji="1" lang="en-US" altLang="ja-JP" sz="1600" dirty="0" smtClean="0"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【</a:t>
                    </a:r>
                    <a:r>
                      <a:rPr kumimoji="1" lang="ja-JP" altLang="en-US" sz="1600" dirty="0" smtClean="0"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事前学習</a:t>
                    </a:r>
                    <a:r>
                      <a:rPr kumimoji="1" lang="en-US" altLang="ja-JP" sz="1600" dirty="0" smtClean="0"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】</a:t>
                    </a:r>
                  </a:p>
                  <a:p>
                    <a:pPr>
                      <a:lnSpc>
                        <a:spcPts val="2100"/>
                      </a:lnSpc>
                    </a:pPr>
                    <a:r>
                      <a:rPr kumimoji="1" lang="ja-JP" altLang="en-US" sz="1400" dirty="0" smtClean="0">
                        <a:solidFill>
                          <a:srgbClr val="C00000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３時間目（課題設定）</a:t>
                    </a:r>
                    <a:endParaRPr kumimoji="1" lang="ja-JP" altLang="en-US" sz="1400" dirty="0">
                      <a:solidFill>
                        <a:srgbClr val="C00000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endParaRPr>
                  </a:p>
                </p:txBody>
              </p:sp>
            </p:grpSp>
          </p:grpSp>
          <p:grpSp>
            <p:nvGrpSpPr>
              <p:cNvPr id="28" name="グループ化 27"/>
              <p:cNvGrpSpPr/>
              <p:nvPr/>
            </p:nvGrpSpPr>
            <p:grpSpPr>
              <a:xfrm>
                <a:off x="3556589" y="412401"/>
                <a:ext cx="2955352" cy="1311126"/>
                <a:chOff x="3556589" y="412401"/>
                <a:chExt cx="2955352" cy="1311126"/>
              </a:xfrm>
            </p:grpSpPr>
            <p:sp>
              <p:nvSpPr>
                <p:cNvPr id="25" name="テキスト ボックス 24"/>
                <p:cNvSpPr txBox="1"/>
                <p:nvPr/>
              </p:nvSpPr>
              <p:spPr>
                <a:xfrm>
                  <a:off x="3616035" y="480901"/>
                  <a:ext cx="2840182" cy="11112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algn="just">
                    <a:lnSpc>
                      <a:spcPts val="1800"/>
                    </a:lnSpc>
                  </a:pPr>
                  <a:r>
                    <a:rPr lang="en-US" altLang="ja-JP" sz="1100" dirty="0" smtClean="0"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〈</a:t>
                  </a:r>
                  <a:r>
                    <a:rPr lang="ja-JP" altLang="en-US" sz="1100" dirty="0" smtClean="0"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授業内容</a:t>
                  </a:r>
                  <a:r>
                    <a:rPr lang="en-US" altLang="ja-JP" sz="1100" dirty="0" smtClean="0"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〉</a:t>
                  </a:r>
                </a:p>
                <a:p>
                  <a:pPr algn="just">
                    <a:lnSpc>
                      <a:spcPts val="200"/>
                    </a:lnSpc>
                  </a:pPr>
                  <a:endParaRPr lang="en-US" altLang="ja-JP" sz="1000" dirty="0" smtClean="0">
                    <a:latin typeface="HGP明朝B" panose="02020800000000000000" pitchFamily="18" charset="-128"/>
                    <a:ea typeface="HGP明朝B" panose="02020800000000000000" pitchFamily="18" charset="-128"/>
                  </a:endParaRPr>
                </a:p>
                <a:p>
                  <a:pPr algn="just">
                    <a:lnSpc>
                      <a:spcPts val="1600"/>
                    </a:lnSpc>
                  </a:pPr>
                  <a:r>
                    <a:rPr lang="ja-JP" altLang="en-US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　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『</a:t>
                  </a:r>
                  <a:r>
                    <a:rPr lang="ja-JP" altLang="ja-JP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奈良県修学旅行ガイドブック』を参考に、疑問に思ったことや、現地で確かめたいことなどを話し合い、班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の</a:t>
                  </a:r>
                  <a:r>
                    <a:rPr lang="en-US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〈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学習課題</a:t>
                  </a:r>
                  <a:r>
                    <a:rPr lang="en-US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〉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を</a:t>
                  </a:r>
                  <a:r>
                    <a:rPr lang="ja-JP" altLang="ja-JP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設定するとともに、答えの仮説を立て</a:t>
                  </a:r>
                  <a:r>
                    <a:rPr lang="ja-JP" altLang="en-US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てみましょう</a:t>
                  </a:r>
                  <a:r>
                    <a:rPr lang="ja-JP" altLang="ja-JP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。</a:t>
                  </a:r>
                  <a:endParaRPr lang="en-US" altLang="ja-JP" sz="1000" dirty="0">
                    <a:latin typeface="HGP明朝B" panose="02020800000000000000" pitchFamily="18" charset="-128"/>
                    <a:ea typeface="HGP明朝B" panose="02020800000000000000" pitchFamily="18" charset="-128"/>
                  </a:endParaRPr>
                </a:p>
                <a:p>
                  <a:endParaRPr kumimoji="1" lang="ja-JP" altLang="en-US" sz="1100" dirty="0"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26" name="正方形/長方形 25"/>
                <p:cNvSpPr/>
                <p:nvPr/>
              </p:nvSpPr>
              <p:spPr>
                <a:xfrm>
                  <a:off x="3556589" y="412401"/>
                  <a:ext cx="2955352" cy="1311126"/>
                </a:xfrm>
                <a:prstGeom prst="rect">
                  <a:avLst/>
                </a:prstGeom>
                <a:noFill/>
                <a:ln w="3175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0" name="グループ化 49"/>
            <p:cNvGrpSpPr/>
            <p:nvPr/>
          </p:nvGrpSpPr>
          <p:grpSpPr>
            <a:xfrm>
              <a:off x="535938" y="2019106"/>
              <a:ext cx="5982926" cy="7006360"/>
              <a:chOff x="535938" y="2019106"/>
              <a:chExt cx="5982926" cy="7006360"/>
            </a:xfrm>
          </p:grpSpPr>
          <p:sp>
            <p:nvSpPr>
              <p:cNvPr id="51" name="正方形/長方形 50"/>
              <p:cNvSpPr/>
              <p:nvPr/>
            </p:nvSpPr>
            <p:spPr>
              <a:xfrm>
                <a:off x="535938" y="7399691"/>
                <a:ext cx="5976000" cy="1625775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◎疑問に思ったことや現地で確かめてみたいことなどを話し合い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､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班の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学習課題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を設定し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､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答えの仮説を立ててみよう。</a:t>
                </a:r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話し合いの結果まとまった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､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班の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学習課題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→</a:t>
                </a:r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課題に対する答えの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仮説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①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→</a:t>
                </a:r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課題に対する答えの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仮説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②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→</a:t>
                </a:r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ja-JP" altLang="en-US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grpSp>
            <p:nvGrpSpPr>
              <p:cNvPr id="52" name="グループ化 51"/>
              <p:cNvGrpSpPr/>
              <p:nvPr/>
            </p:nvGrpSpPr>
            <p:grpSpPr>
              <a:xfrm>
                <a:off x="536636" y="2019106"/>
                <a:ext cx="5982228" cy="5265605"/>
                <a:chOff x="536636" y="2019106"/>
                <a:chExt cx="5982228" cy="5265605"/>
              </a:xfrm>
            </p:grpSpPr>
            <p:sp>
              <p:nvSpPr>
                <p:cNvPr id="53" name="正方形/長方形 52"/>
                <p:cNvSpPr/>
                <p:nvPr/>
              </p:nvSpPr>
              <p:spPr>
                <a:xfrm>
                  <a:off x="3556589" y="2019106"/>
                  <a:ext cx="2962275" cy="1001246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（　　　　　　　　　　　　　　さん）が疑問に思ったこと</a:t>
                  </a:r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資料</a:t>
                  </a: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：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54" name="正方形/長方形 53"/>
                <p:cNvSpPr/>
                <p:nvPr/>
              </p:nvSpPr>
              <p:spPr>
                <a:xfrm>
                  <a:off x="536636" y="2019106"/>
                  <a:ext cx="2962275" cy="1001246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（　　　　　　　　　　　　　　さん）が疑問に思ったこと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資料：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55" name="正方形/長方形 54"/>
                <p:cNvSpPr/>
                <p:nvPr/>
              </p:nvSpPr>
              <p:spPr>
                <a:xfrm>
                  <a:off x="3556589" y="3069484"/>
                  <a:ext cx="2962275" cy="1001246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（　　　　　　　　　　　　　　さん）が疑問に思ったこと</a:t>
                  </a:r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資料</a:t>
                  </a: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：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56" name="正方形/長方形 55"/>
                <p:cNvSpPr/>
                <p:nvPr/>
              </p:nvSpPr>
              <p:spPr>
                <a:xfrm>
                  <a:off x="536636" y="3069484"/>
                  <a:ext cx="2962275" cy="1001246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（　　　　　　　　　　　　　　さん）が疑問に思ったこと</a:t>
                  </a:r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資料</a:t>
                  </a: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：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57" name="正方形/長方形 56"/>
                <p:cNvSpPr/>
                <p:nvPr/>
              </p:nvSpPr>
              <p:spPr>
                <a:xfrm>
                  <a:off x="3556589" y="4135683"/>
                  <a:ext cx="2962275" cy="1001246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（　　　　　　　　　　　　　　</a:t>
                  </a:r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さん）が疑問に思ったこと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資料</a:t>
                  </a: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：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58" name="正方形/長方形 57"/>
                <p:cNvSpPr/>
                <p:nvPr/>
              </p:nvSpPr>
              <p:spPr>
                <a:xfrm>
                  <a:off x="536636" y="4135683"/>
                  <a:ext cx="2962275" cy="1001246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（　　　　　　　　　　　　　　さん）が疑問に思ったこと</a:t>
                  </a:r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資料：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59" name="正方形/長方形 58"/>
                <p:cNvSpPr/>
                <p:nvPr/>
              </p:nvSpPr>
              <p:spPr>
                <a:xfrm>
                  <a:off x="3556589" y="5209574"/>
                  <a:ext cx="2962275" cy="1001246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（　　　　　　　　　　　　　　</a:t>
                  </a:r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さん）が疑問に思ったこと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資料</a:t>
                  </a: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：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60" name="正方形/長方形 59"/>
                <p:cNvSpPr/>
                <p:nvPr/>
              </p:nvSpPr>
              <p:spPr>
                <a:xfrm>
                  <a:off x="536636" y="5209574"/>
                  <a:ext cx="2962275" cy="1001246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（　　　　　　　　　　　　　　</a:t>
                  </a:r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さん）が疑問に思ったこと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資料</a:t>
                  </a: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：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61" name="正方形/長方形 60"/>
                <p:cNvSpPr/>
                <p:nvPr/>
              </p:nvSpPr>
              <p:spPr>
                <a:xfrm>
                  <a:off x="3556589" y="6283465"/>
                  <a:ext cx="2962275" cy="1001246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（　　　　　　　　　　　　　　</a:t>
                  </a:r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さん）が疑問に思ったこと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資料</a:t>
                  </a: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：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62" name="正方形/長方形 61"/>
                <p:cNvSpPr/>
                <p:nvPr/>
              </p:nvSpPr>
              <p:spPr>
                <a:xfrm>
                  <a:off x="536636" y="6283465"/>
                  <a:ext cx="2962275" cy="1001246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（　　　　　　　　　　　　　　</a:t>
                  </a:r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さん）が疑問に思ったこと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資料</a:t>
                  </a: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：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5766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BC841-5AD1-4FCB-9B0A-44A582E6107C}" type="slidenum">
              <a:rPr kumimoji="1" lang="ja-JP" altLang="en-US" smtClean="0"/>
              <a:t>4</a:t>
            </a:fld>
            <a:endParaRPr kumimoji="1" lang="ja-JP" altLang="en-US"/>
          </a:p>
        </p:txBody>
      </p:sp>
      <p:grpSp>
        <p:nvGrpSpPr>
          <p:cNvPr id="6" name="グループ化 5"/>
          <p:cNvGrpSpPr/>
          <p:nvPr/>
        </p:nvGrpSpPr>
        <p:grpSpPr>
          <a:xfrm>
            <a:off x="383538" y="358454"/>
            <a:ext cx="6014103" cy="9300387"/>
            <a:chOff x="497838" y="358454"/>
            <a:chExt cx="6014103" cy="9300387"/>
          </a:xfrm>
        </p:grpSpPr>
        <p:sp>
          <p:nvSpPr>
            <p:cNvPr id="18" name="正方形/長方形 17"/>
            <p:cNvSpPr/>
            <p:nvPr/>
          </p:nvSpPr>
          <p:spPr>
            <a:xfrm>
              <a:off x="3124200" y="9153381"/>
              <a:ext cx="3387740" cy="50546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1100" dirty="0" smtClean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　　　年　　組　　番　 氏名：</a:t>
              </a:r>
              <a:endParaRPr kumimoji="1" lang="ja-JP" altLang="en-US" sz="1100" dirty="0">
                <a:solidFill>
                  <a:schemeClr val="tx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grpSp>
          <p:nvGrpSpPr>
            <p:cNvPr id="31" name="グループ化 30"/>
            <p:cNvGrpSpPr/>
            <p:nvPr/>
          </p:nvGrpSpPr>
          <p:grpSpPr>
            <a:xfrm>
              <a:off x="497838" y="358454"/>
              <a:ext cx="6014103" cy="1483620"/>
              <a:chOff x="497838" y="358454"/>
              <a:chExt cx="6014103" cy="1483620"/>
            </a:xfrm>
          </p:grpSpPr>
          <p:grpSp>
            <p:nvGrpSpPr>
              <p:cNvPr id="30" name="グループ化 29"/>
              <p:cNvGrpSpPr/>
              <p:nvPr/>
            </p:nvGrpSpPr>
            <p:grpSpPr>
              <a:xfrm>
                <a:off x="497838" y="358454"/>
                <a:ext cx="3103255" cy="1483620"/>
                <a:chOff x="497838" y="358454"/>
                <a:chExt cx="3103255" cy="1483620"/>
              </a:xfrm>
            </p:grpSpPr>
            <p:grpSp>
              <p:nvGrpSpPr>
                <p:cNvPr id="29" name="グループ化 28"/>
                <p:cNvGrpSpPr/>
                <p:nvPr/>
              </p:nvGrpSpPr>
              <p:grpSpPr>
                <a:xfrm>
                  <a:off x="497838" y="358454"/>
                  <a:ext cx="940480" cy="1483620"/>
                  <a:chOff x="497838" y="358454"/>
                  <a:chExt cx="940480" cy="1483620"/>
                </a:xfrm>
              </p:grpSpPr>
              <p:pic>
                <p:nvPicPr>
                  <p:cNvPr id="10" name="Picture 3" descr="C:\Users\ynomura\Pictures\せんとくん.jpg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451" t="3858" r="2012" b="-452"/>
                  <a:stretch/>
                </p:blipFill>
                <p:spPr bwMode="auto">
                  <a:xfrm>
                    <a:off x="497838" y="358454"/>
                    <a:ext cx="940480" cy="1395553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11" name="テキスト ボックス 10"/>
                  <p:cNvSpPr txBox="1"/>
                  <p:nvPr/>
                </p:nvSpPr>
                <p:spPr>
                  <a:xfrm>
                    <a:off x="677378" y="1657946"/>
                    <a:ext cx="640578" cy="18412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r>
                      <a:rPr kumimoji="1" lang="en-US" altLang="ja-JP" sz="500" dirty="0" smtClean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rPr>
                      <a:t>©</a:t>
                    </a:r>
                    <a:r>
                      <a:rPr kumimoji="1" lang="en-US" altLang="ja-JP" sz="200" dirty="0" smtClean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rPr>
                      <a:t> </a:t>
                    </a:r>
                    <a:r>
                      <a:rPr kumimoji="1" lang="en-US" altLang="ja-JP" sz="500" dirty="0" smtClean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rPr>
                      <a:t>NARA pref.</a:t>
                    </a:r>
                    <a:endParaRPr kumimoji="1" lang="ja-JP" altLang="en-US" sz="500" dirty="0">
                      <a:latin typeface="HGP明朝E" panose="02020900000000000000" pitchFamily="18" charset="-128"/>
                      <a:ea typeface="HGP明朝E" panose="02020900000000000000" pitchFamily="18" charset="-128"/>
                    </a:endParaRPr>
                  </a:p>
                </p:txBody>
              </p:sp>
            </p:grpSp>
            <p:grpSp>
              <p:nvGrpSpPr>
                <p:cNvPr id="19" name="グループ化 18"/>
                <p:cNvGrpSpPr/>
                <p:nvPr/>
              </p:nvGrpSpPr>
              <p:grpSpPr>
                <a:xfrm>
                  <a:off x="1367773" y="397394"/>
                  <a:ext cx="2233320" cy="1340784"/>
                  <a:chOff x="1247709" y="401651"/>
                  <a:chExt cx="2233320" cy="1340784"/>
                </a:xfrm>
              </p:grpSpPr>
              <p:sp>
                <p:nvSpPr>
                  <p:cNvPr id="5" name="テキスト ボックス 4"/>
                  <p:cNvSpPr txBox="1"/>
                  <p:nvPr/>
                </p:nvSpPr>
                <p:spPr>
                  <a:xfrm>
                    <a:off x="1247709" y="401651"/>
                    <a:ext cx="2233320" cy="69445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>
                      <a:lnSpc>
                        <a:spcPts val="2700"/>
                      </a:lnSpc>
                    </a:pPr>
                    <a:r>
                      <a:rPr kumimoji="1" lang="ja-JP" altLang="en-US" sz="22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奈良県修学旅行</a:t>
                    </a:r>
                    <a:endParaRPr kumimoji="1" lang="en-US" altLang="ja-JP" sz="22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endParaRPr>
                  </a:p>
                  <a:p>
                    <a:pPr>
                      <a:lnSpc>
                        <a:spcPts val="2700"/>
                      </a:lnSpc>
                    </a:pPr>
                    <a:r>
                      <a:rPr kumimoji="1" lang="ja-JP" altLang="en-US" sz="4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 </a:t>
                    </a:r>
                    <a:r>
                      <a:rPr kumimoji="1" lang="ja-JP" altLang="en-US" sz="22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ワークシート</a:t>
                    </a:r>
                    <a:r>
                      <a:rPr kumimoji="1" lang="ja-JP" altLang="en-US" sz="4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 </a:t>
                    </a:r>
                    <a:r>
                      <a:rPr kumimoji="1" lang="ja-JP" altLang="en-US" sz="22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④</a:t>
                    </a:r>
                    <a:endParaRPr kumimoji="1" lang="ja-JP" altLang="en-US" sz="22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endParaRPr>
                  </a:p>
                </p:txBody>
              </p:sp>
              <p:sp>
                <p:nvSpPr>
                  <p:cNvPr id="12" name="テキスト ボックス 11"/>
                  <p:cNvSpPr txBox="1"/>
                  <p:nvPr/>
                </p:nvSpPr>
                <p:spPr>
                  <a:xfrm>
                    <a:off x="1261636" y="1155959"/>
                    <a:ext cx="1744971" cy="5864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>
                      <a:lnSpc>
                        <a:spcPts val="2100"/>
                      </a:lnSpc>
                    </a:pPr>
                    <a:r>
                      <a:rPr kumimoji="1" lang="en-US" altLang="ja-JP" sz="1600" dirty="0" smtClean="0"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【</a:t>
                    </a:r>
                    <a:r>
                      <a:rPr kumimoji="1" lang="ja-JP" altLang="en-US" sz="1600" dirty="0" smtClean="0"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事前学習</a:t>
                    </a:r>
                    <a:r>
                      <a:rPr kumimoji="1" lang="en-US" altLang="ja-JP" sz="1600" dirty="0" smtClean="0"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】</a:t>
                    </a:r>
                  </a:p>
                  <a:p>
                    <a:pPr>
                      <a:lnSpc>
                        <a:spcPts val="2100"/>
                      </a:lnSpc>
                    </a:pPr>
                    <a:r>
                      <a:rPr kumimoji="1" lang="ja-JP" altLang="en-US" sz="1400" dirty="0">
                        <a:solidFill>
                          <a:srgbClr val="C00000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４</a:t>
                    </a:r>
                    <a:r>
                      <a:rPr kumimoji="1" lang="ja-JP" altLang="en-US" sz="1400" dirty="0" smtClean="0">
                        <a:solidFill>
                          <a:srgbClr val="C00000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時間目（旅先決定）</a:t>
                    </a:r>
                    <a:endParaRPr kumimoji="1" lang="ja-JP" altLang="en-US" sz="1400" dirty="0">
                      <a:solidFill>
                        <a:srgbClr val="C00000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endParaRPr>
                  </a:p>
                </p:txBody>
              </p:sp>
            </p:grpSp>
          </p:grpSp>
          <p:grpSp>
            <p:nvGrpSpPr>
              <p:cNvPr id="28" name="グループ化 27"/>
              <p:cNvGrpSpPr/>
              <p:nvPr/>
            </p:nvGrpSpPr>
            <p:grpSpPr>
              <a:xfrm>
                <a:off x="3556589" y="412401"/>
                <a:ext cx="2955352" cy="1311126"/>
                <a:chOff x="3556589" y="412401"/>
                <a:chExt cx="2955352" cy="1311126"/>
              </a:xfrm>
            </p:grpSpPr>
            <p:sp>
              <p:nvSpPr>
                <p:cNvPr id="25" name="テキスト ボックス 24"/>
                <p:cNvSpPr txBox="1"/>
                <p:nvPr/>
              </p:nvSpPr>
              <p:spPr>
                <a:xfrm>
                  <a:off x="3616035" y="480901"/>
                  <a:ext cx="2840182" cy="11112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algn="just">
                    <a:lnSpc>
                      <a:spcPts val="1800"/>
                    </a:lnSpc>
                  </a:pPr>
                  <a:r>
                    <a:rPr lang="en-US" altLang="ja-JP" sz="1100" dirty="0" smtClean="0"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〈</a:t>
                  </a:r>
                  <a:r>
                    <a:rPr lang="ja-JP" altLang="en-US" sz="1100" dirty="0" smtClean="0"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授業内容</a:t>
                  </a:r>
                  <a:r>
                    <a:rPr lang="en-US" altLang="ja-JP" sz="1100" dirty="0" smtClean="0"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〉</a:t>
                  </a:r>
                </a:p>
                <a:p>
                  <a:pPr algn="just">
                    <a:lnSpc>
                      <a:spcPts val="200"/>
                    </a:lnSpc>
                  </a:pPr>
                  <a:endParaRPr lang="en-US" altLang="ja-JP" sz="1000" dirty="0" smtClean="0">
                    <a:latin typeface="HGP明朝B" panose="02020800000000000000" pitchFamily="18" charset="-128"/>
                    <a:ea typeface="HGP明朝B" panose="02020800000000000000" pitchFamily="18" charset="-128"/>
                  </a:endParaRPr>
                </a:p>
                <a:p>
                  <a:pPr algn="just">
                    <a:lnSpc>
                      <a:spcPts val="1600"/>
                    </a:lnSpc>
                  </a:pPr>
                  <a:r>
                    <a:rPr lang="ja-JP" altLang="en-US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　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『</a:t>
                  </a:r>
                  <a:r>
                    <a:rPr lang="ja-JP" altLang="ja-JP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奈良県修学旅行ガイドブック』を参考に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、</a:t>
                  </a:r>
                  <a:r>
                    <a:rPr lang="en-US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〈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学習課題</a:t>
                  </a:r>
                  <a:r>
                    <a:rPr lang="en-US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〉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の</a:t>
                  </a:r>
                  <a:r>
                    <a:rPr lang="ja-JP" altLang="ja-JP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解決のために、どの学習エリアをめぐれば良いか、また、何を体験したいかなどを話し合い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、</a:t>
                  </a:r>
                  <a:r>
                    <a:rPr lang="ja-JP" altLang="en-US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訪問地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を</a:t>
                  </a:r>
                  <a:r>
                    <a:rPr lang="ja-JP" altLang="en-US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決めましょう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。</a:t>
                  </a:r>
                  <a:endParaRPr lang="en-US" altLang="ja-JP" sz="1000" dirty="0">
                    <a:latin typeface="HGP明朝B" panose="02020800000000000000" pitchFamily="18" charset="-128"/>
                    <a:ea typeface="HGP明朝B" panose="02020800000000000000" pitchFamily="18" charset="-128"/>
                  </a:endParaRPr>
                </a:p>
                <a:p>
                  <a:endParaRPr kumimoji="1" lang="ja-JP" altLang="en-US" sz="1100" dirty="0"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26" name="正方形/長方形 25"/>
                <p:cNvSpPr/>
                <p:nvPr/>
              </p:nvSpPr>
              <p:spPr>
                <a:xfrm>
                  <a:off x="3556589" y="412401"/>
                  <a:ext cx="2955352" cy="1311126"/>
                </a:xfrm>
                <a:prstGeom prst="rect">
                  <a:avLst/>
                </a:prstGeom>
                <a:noFill/>
                <a:ln w="3175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" name="グループ化 2"/>
            <p:cNvGrpSpPr/>
            <p:nvPr/>
          </p:nvGrpSpPr>
          <p:grpSpPr>
            <a:xfrm>
              <a:off x="534372" y="2019106"/>
              <a:ext cx="5977566" cy="7006360"/>
              <a:chOff x="534372" y="2019106"/>
              <a:chExt cx="5977566" cy="7006360"/>
            </a:xfrm>
          </p:grpSpPr>
          <p:grpSp>
            <p:nvGrpSpPr>
              <p:cNvPr id="2" name="グループ化 1"/>
              <p:cNvGrpSpPr/>
              <p:nvPr/>
            </p:nvGrpSpPr>
            <p:grpSpPr>
              <a:xfrm>
                <a:off x="535070" y="2019106"/>
                <a:ext cx="5976868" cy="3139758"/>
                <a:chOff x="535070" y="2019106"/>
                <a:chExt cx="5976868" cy="3139758"/>
              </a:xfrm>
            </p:grpSpPr>
            <p:sp>
              <p:nvSpPr>
                <p:cNvPr id="22" name="正方形/長方形 21"/>
                <p:cNvSpPr/>
                <p:nvPr/>
              </p:nvSpPr>
              <p:spPr>
                <a:xfrm>
                  <a:off x="536636" y="2019106"/>
                  <a:ext cx="5975302" cy="1001246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◎</a:t>
                  </a:r>
                  <a:r>
                    <a:rPr kumimoji="1" lang="en-US" altLang="ja-JP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〈</a:t>
                  </a: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学習課題</a:t>
                  </a:r>
                  <a:r>
                    <a:rPr kumimoji="1" lang="en-US" altLang="ja-JP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〉</a:t>
                  </a: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の解決のために訪れたい学習エリアの候補①</a:t>
                  </a:r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理由</a:t>
                  </a: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：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38" name="正方形/長方形 37"/>
                <p:cNvSpPr/>
                <p:nvPr/>
              </p:nvSpPr>
              <p:spPr>
                <a:xfrm>
                  <a:off x="535938" y="3088362"/>
                  <a:ext cx="5975302" cy="1001246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◎</a:t>
                  </a:r>
                  <a:r>
                    <a:rPr kumimoji="1" lang="en-US" altLang="ja-JP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〈</a:t>
                  </a: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学習課題</a:t>
                  </a:r>
                  <a:r>
                    <a:rPr kumimoji="1" lang="en-US" altLang="ja-JP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〉</a:t>
                  </a: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の解決のために訪れたい学習エリアの候補②</a:t>
                  </a:r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理由</a:t>
                  </a: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：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39" name="正方形/長方形 38"/>
                <p:cNvSpPr/>
                <p:nvPr/>
              </p:nvSpPr>
              <p:spPr>
                <a:xfrm>
                  <a:off x="535070" y="4157618"/>
                  <a:ext cx="5975302" cy="1001246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◎</a:t>
                  </a:r>
                  <a:r>
                    <a:rPr kumimoji="1" lang="en-US" altLang="ja-JP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〈</a:t>
                  </a: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学習課題</a:t>
                  </a:r>
                  <a:r>
                    <a:rPr kumimoji="1" lang="en-US" altLang="ja-JP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〉</a:t>
                  </a: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の解決のために訪れたい学習エリアの候補③</a:t>
                  </a:r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理由</a:t>
                  </a: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：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</p:grpSp>
          <p:sp>
            <p:nvSpPr>
              <p:cNvPr id="40" name="正方形/長方形 39"/>
              <p:cNvSpPr/>
              <p:nvPr/>
            </p:nvSpPr>
            <p:spPr>
              <a:xfrm>
                <a:off x="534372" y="5289978"/>
                <a:ext cx="5976000" cy="154843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◎それらのエリアで何を体験したいかを話し合おう。→</a:t>
                </a:r>
                <a:r>
                  <a:rPr kumimoji="1" lang="ja-JP" altLang="en-US" sz="4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 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『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奈良県修学旅行ガイドブック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』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巻末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の体験プログラム一覧を参考に。</a:t>
                </a:r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体験したいプログラムの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候補①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→</a:t>
                </a:r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体験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したいプログラム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の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候補②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→</a:t>
                </a:r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体験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したいプログラム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の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候補③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→</a:t>
                </a:r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ja-JP" altLang="en-US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535938" y="6969525"/>
                <a:ext cx="5976000" cy="205594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学習課題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の解決のために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､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どの学習エリアをめぐるのか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､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何を体験するのかなどを話し合い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､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班の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訪問地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を決定しよう。</a:t>
                </a:r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話し合いの結果まとまった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､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班の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学習エリア①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→</a:t>
                </a:r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話し合い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の結果まとまった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､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班の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学習エリア②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→</a:t>
                </a:r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話し合い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の結果まとまった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､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班の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学習エリア③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→</a:t>
                </a:r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訪問地で体験する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体験プログラム①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→</a:t>
                </a:r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訪問地で体験する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体験プログラム②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→</a:t>
                </a:r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ja-JP" altLang="en-US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6695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BC841-5AD1-4FCB-9B0A-44A582E6107C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3124200" y="9153381"/>
            <a:ext cx="3387740" cy="50546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100" dirty="0" smtClean="0">
                <a:solidFill>
                  <a:schemeClr val="tx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　　　年　　組　　番　 氏名：</a:t>
            </a:r>
            <a:endParaRPr kumimoji="1" lang="ja-JP" altLang="en-US" sz="1100" dirty="0">
              <a:solidFill>
                <a:schemeClr val="tx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497838" y="358454"/>
            <a:ext cx="6014103" cy="1483620"/>
            <a:chOff x="497838" y="358454"/>
            <a:chExt cx="6014103" cy="1483620"/>
          </a:xfrm>
        </p:grpSpPr>
        <p:grpSp>
          <p:nvGrpSpPr>
            <p:cNvPr id="30" name="グループ化 29"/>
            <p:cNvGrpSpPr/>
            <p:nvPr/>
          </p:nvGrpSpPr>
          <p:grpSpPr>
            <a:xfrm>
              <a:off x="497838" y="358454"/>
              <a:ext cx="3103255" cy="1483620"/>
              <a:chOff x="497838" y="358454"/>
              <a:chExt cx="3103255" cy="1483620"/>
            </a:xfrm>
          </p:grpSpPr>
          <p:grpSp>
            <p:nvGrpSpPr>
              <p:cNvPr id="29" name="グループ化 28"/>
              <p:cNvGrpSpPr/>
              <p:nvPr/>
            </p:nvGrpSpPr>
            <p:grpSpPr>
              <a:xfrm>
                <a:off x="497838" y="358454"/>
                <a:ext cx="940480" cy="1483620"/>
                <a:chOff x="497838" y="358454"/>
                <a:chExt cx="940480" cy="1483620"/>
              </a:xfrm>
            </p:grpSpPr>
            <p:pic>
              <p:nvPicPr>
                <p:cNvPr id="10" name="Picture 3" descr="C:\Users\ynomura\Pictures\せんとくん.jpg"/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451" t="3858" r="2012" b="-452"/>
                <a:stretch/>
              </p:blipFill>
              <p:spPr bwMode="auto">
                <a:xfrm>
                  <a:off x="497838" y="358454"/>
                  <a:ext cx="940480" cy="13955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1" name="テキスト ボックス 10"/>
                <p:cNvSpPr txBox="1"/>
                <p:nvPr/>
              </p:nvSpPr>
              <p:spPr>
                <a:xfrm>
                  <a:off x="677378" y="1657946"/>
                  <a:ext cx="640578" cy="1841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r>
                    <a:rPr kumimoji="1" lang="en-US" altLang="ja-JP" sz="500" dirty="0" smtClean="0">
                      <a:latin typeface="HGPｺﾞｼｯｸM" panose="020B0600000000000000" pitchFamily="50" charset="-128"/>
                      <a:ea typeface="HGPｺﾞｼｯｸM" panose="020B0600000000000000" pitchFamily="50" charset="-128"/>
                    </a:rPr>
                    <a:t>©</a:t>
                  </a:r>
                  <a:r>
                    <a:rPr kumimoji="1" lang="en-US" altLang="ja-JP" sz="200" dirty="0" smtClean="0">
                      <a:latin typeface="HGPｺﾞｼｯｸM" panose="020B0600000000000000" pitchFamily="50" charset="-128"/>
                      <a:ea typeface="HGPｺﾞｼｯｸM" panose="020B0600000000000000" pitchFamily="50" charset="-128"/>
                    </a:rPr>
                    <a:t> </a:t>
                  </a:r>
                  <a:r>
                    <a:rPr kumimoji="1" lang="en-US" altLang="ja-JP" sz="500" dirty="0" smtClean="0">
                      <a:latin typeface="HGPｺﾞｼｯｸM" panose="020B0600000000000000" pitchFamily="50" charset="-128"/>
                      <a:ea typeface="HGPｺﾞｼｯｸM" panose="020B0600000000000000" pitchFamily="50" charset="-128"/>
                    </a:rPr>
                    <a:t>NARA pref.</a:t>
                  </a:r>
                  <a:endParaRPr kumimoji="1" lang="ja-JP" altLang="en-US" sz="500" dirty="0"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</p:grpSp>
          <p:grpSp>
            <p:nvGrpSpPr>
              <p:cNvPr id="19" name="グループ化 18"/>
              <p:cNvGrpSpPr/>
              <p:nvPr/>
            </p:nvGrpSpPr>
            <p:grpSpPr>
              <a:xfrm>
                <a:off x="1367773" y="397394"/>
                <a:ext cx="2233320" cy="1340784"/>
                <a:chOff x="1247709" y="401651"/>
                <a:chExt cx="2233320" cy="1340784"/>
              </a:xfrm>
            </p:grpSpPr>
            <p:sp>
              <p:nvSpPr>
                <p:cNvPr id="5" name="テキスト ボックス 4"/>
                <p:cNvSpPr txBox="1"/>
                <p:nvPr/>
              </p:nvSpPr>
              <p:spPr>
                <a:xfrm>
                  <a:off x="1247709" y="401651"/>
                  <a:ext cx="2233320" cy="6944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>
                    <a:lnSpc>
                      <a:spcPts val="2700"/>
                    </a:lnSpc>
                  </a:pPr>
                  <a:r>
                    <a:rPr kumimoji="1" lang="ja-JP" altLang="en-US" sz="22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奈良県修学旅行</a:t>
                  </a:r>
                  <a:endParaRPr kumimoji="1" lang="en-US" altLang="ja-JP" sz="22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pPr>
                    <a:lnSpc>
                      <a:spcPts val="2700"/>
                    </a:lnSpc>
                  </a:pPr>
                  <a:r>
                    <a:rPr kumimoji="1" lang="ja-JP" altLang="en-US" sz="4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 </a:t>
                  </a:r>
                  <a:r>
                    <a:rPr kumimoji="1" lang="ja-JP" altLang="en-US" sz="22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ワークシート</a:t>
                  </a:r>
                  <a:r>
                    <a:rPr kumimoji="1" lang="ja-JP" altLang="en-US" sz="4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 </a:t>
                  </a:r>
                  <a:r>
                    <a:rPr kumimoji="1" lang="ja-JP" altLang="en-US" sz="22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⑤</a:t>
                  </a:r>
                  <a:endParaRPr kumimoji="1" lang="ja-JP" altLang="en-US" sz="22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12" name="テキスト ボックス 11"/>
                <p:cNvSpPr txBox="1"/>
                <p:nvPr/>
              </p:nvSpPr>
              <p:spPr>
                <a:xfrm>
                  <a:off x="1261636" y="1155959"/>
                  <a:ext cx="1744971" cy="5864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>
                    <a:lnSpc>
                      <a:spcPts val="2100"/>
                    </a:lnSpc>
                  </a:pPr>
                  <a:r>
                    <a:rPr kumimoji="1" lang="en-US" altLang="ja-JP" sz="1600" dirty="0" smtClean="0"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【</a:t>
                  </a:r>
                  <a:r>
                    <a:rPr kumimoji="1" lang="ja-JP" altLang="en-US" sz="1600" dirty="0" smtClean="0"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事前学習</a:t>
                  </a:r>
                  <a:r>
                    <a:rPr kumimoji="1" lang="en-US" altLang="ja-JP" sz="1600" dirty="0" smtClean="0"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】</a:t>
                  </a:r>
                </a:p>
                <a:p>
                  <a:pPr>
                    <a:lnSpc>
                      <a:spcPts val="2100"/>
                    </a:lnSpc>
                  </a:pPr>
                  <a:r>
                    <a:rPr kumimoji="1" lang="ja-JP" altLang="en-US" sz="1400" dirty="0" smtClean="0">
                      <a:solidFill>
                        <a:srgbClr val="C00000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５時間目（行動計画）</a:t>
                  </a:r>
                  <a:endParaRPr kumimoji="1" lang="ja-JP" altLang="en-US" sz="1400" dirty="0">
                    <a:solidFill>
                      <a:srgbClr val="C00000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</p:grpSp>
        </p:grpSp>
        <p:grpSp>
          <p:nvGrpSpPr>
            <p:cNvPr id="28" name="グループ化 27"/>
            <p:cNvGrpSpPr/>
            <p:nvPr/>
          </p:nvGrpSpPr>
          <p:grpSpPr>
            <a:xfrm>
              <a:off x="3556589" y="412401"/>
              <a:ext cx="2955352" cy="1311126"/>
              <a:chOff x="3556589" y="412401"/>
              <a:chExt cx="2955352" cy="1311126"/>
            </a:xfrm>
          </p:grpSpPr>
          <p:sp>
            <p:nvSpPr>
              <p:cNvPr id="25" name="テキスト ボックス 24"/>
              <p:cNvSpPr txBox="1"/>
              <p:nvPr/>
            </p:nvSpPr>
            <p:spPr>
              <a:xfrm>
                <a:off x="3616035" y="480901"/>
                <a:ext cx="2840182" cy="111123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just">
                  <a:lnSpc>
                    <a:spcPts val="1800"/>
                  </a:lnSpc>
                </a:pPr>
                <a:r>
                  <a:rPr lang="en-US" altLang="ja-JP" sz="1100" dirty="0" smtClean="0"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lang="ja-JP" altLang="en-US" sz="1100" dirty="0" smtClean="0">
                    <a:latin typeface="HGP明朝E" panose="02020900000000000000" pitchFamily="18" charset="-128"/>
                    <a:ea typeface="HGP明朝E" panose="02020900000000000000" pitchFamily="18" charset="-128"/>
                  </a:rPr>
                  <a:t>授業内容</a:t>
                </a:r>
                <a:r>
                  <a:rPr lang="en-US" altLang="ja-JP" sz="1100" dirty="0" smtClean="0"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</a:p>
              <a:p>
                <a:pPr algn="just">
                  <a:lnSpc>
                    <a:spcPts val="200"/>
                  </a:lnSpc>
                </a:pPr>
                <a:endParaRPr lang="en-US" altLang="ja-JP" sz="1000" dirty="0" smtClean="0">
                  <a:latin typeface="HGP明朝B" panose="02020800000000000000" pitchFamily="18" charset="-128"/>
                  <a:ea typeface="HGP明朝B" panose="02020800000000000000" pitchFamily="18" charset="-128"/>
                </a:endParaRPr>
              </a:p>
              <a:p>
                <a:pPr algn="just">
                  <a:lnSpc>
                    <a:spcPts val="1600"/>
                  </a:lnSpc>
                </a:pPr>
                <a:r>
                  <a:rPr lang="ja-JP" altLang="en-US" sz="1000" dirty="0" smtClean="0">
                    <a:latin typeface="HGP明朝B" panose="02020800000000000000" pitchFamily="18" charset="-128"/>
                    <a:ea typeface="HGP明朝B" panose="02020800000000000000" pitchFamily="18" charset="-128"/>
                  </a:rPr>
                  <a:t>　</a:t>
                </a:r>
                <a:r>
                  <a:rPr lang="ja-JP" altLang="ja-JP" sz="1000" dirty="0" smtClean="0">
                    <a:latin typeface="HGP明朝B" panose="02020800000000000000" pitchFamily="18" charset="-128"/>
                    <a:ea typeface="HGP明朝B" panose="02020800000000000000" pitchFamily="18" charset="-128"/>
                  </a:rPr>
                  <a:t>『</a:t>
                </a:r>
                <a:r>
                  <a:rPr lang="ja-JP" altLang="ja-JP" sz="1000" dirty="0">
                    <a:latin typeface="HGP明朝B" panose="02020800000000000000" pitchFamily="18" charset="-128"/>
                    <a:ea typeface="HGP明朝B" panose="02020800000000000000" pitchFamily="18" charset="-128"/>
                  </a:rPr>
                  <a:t>奈良県修学旅行ガイドブック』を参考に、どの</a:t>
                </a:r>
                <a:r>
                  <a:rPr lang="ja-JP" altLang="ja-JP" sz="1000" dirty="0" smtClean="0">
                    <a:latin typeface="HGP明朝B" panose="02020800000000000000" pitchFamily="18" charset="-128"/>
                    <a:ea typeface="HGP明朝B" panose="02020800000000000000" pitchFamily="18" charset="-128"/>
                  </a:rPr>
                  <a:t>よう</a:t>
                </a:r>
                <a:r>
                  <a:rPr lang="ja-JP" altLang="en-US" sz="1000" dirty="0">
                    <a:latin typeface="HGP明朝B" panose="02020800000000000000" pitchFamily="18" charset="-128"/>
                    <a:ea typeface="HGP明朝B" panose="02020800000000000000" pitchFamily="18" charset="-128"/>
                  </a:rPr>
                  <a:t>に</a:t>
                </a:r>
                <a:r>
                  <a:rPr lang="ja-JP" altLang="ja-JP" sz="1000" dirty="0" smtClean="0">
                    <a:latin typeface="HGP明朝B" panose="02020800000000000000" pitchFamily="18" charset="-128"/>
                    <a:ea typeface="HGP明朝B" panose="02020800000000000000" pitchFamily="18" charset="-128"/>
                  </a:rPr>
                  <a:t>旅程</a:t>
                </a:r>
                <a:r>
                  <a:rPr lang="ja-JP" altLang="ja-JP" sz="1000" dirty="0">
                    <a:latin typeface="HGP明朝B" panose="02020800000000000000" pitchFamily="18" charset="-128"/>
                    <a:ea typeface="HGP明朝B" panose="02020800000000000000" pitchFamily="18" charset="-128"/>
                  </a:rPr>
                  <a:t>を組めば良いか班で話し合</a:t>
                </a:r>
                <a:r>
                  <a:rPr lang="ja-JP" altLang="en-US" sz="1000" dirty="0">
                    <a:latin typeface="HGP明朝B" panose="02020800000000000000" pitchFamily="18" charset="-128"/>
                    <a:ea typeface="HGP明朝B" panose="02020800000000000000" pitchFamily="18" charset="-128"/>
                  </a:rPr>
                  <a:t>いましょう</a:t>
                </a:r>
                <a:r>
                  <a:rPr lang="ja-JP" altLang="ja-JP" sz="1000" dirty="0">
                    <a:latin typeface="HGP明朝B" panose="02020800000000000000" pitchFamily="18" charset="-128"/>
                    <a:ea typeface="HGP明朝B" panose="02020800000000000000" pitchFamily="18" charset="-128"/>
                  </a:rPr>
                  <a:t>。また</a:t>
                </a:r>
                <a:r>
                  <a:rPr lang="ja-JP" altLang="ja-JP" sz="1000" dirty="0" smtClean="0">
                    <a:latin typeface="HGP明朝B" panose="02020800000000000000" pitchFamily="18" charset="-128"/>
                    <a:ea typeface="HGP明朝B" panose="02020800000000000000" pitchFamily="18" charset="-128"/>
                  </a:rPr>
                  <a:t>、効率良い</a:t>
                </a:r>
                <a:r>
                  <a:rPr lang="ja-JP" altLang="ja-JP" sz="1000" dirty="0">
                    <a:latin typeface="HGP明朝B" panose="02020800000000000000" pitchFamily="18" charset="-128"/>
                    <a:ea typeface="HGP明朝B" panose="02020800000000000000" pitchFamily="18" charset="-128"/>
                  </a:rPr>
                  <a:t>班行動のため</a:t>
                </a:r>
                <a:r>
                  <a:rPr lang="ja-JP" altLang="ja-JP" sz="1000" dirty="0" smtClean="0">
                    <a:latin typeface="HGP明朝B" panose="02020800000000000000" pitchFamily="18" charset="-128"/>
                    <a:ea typeface="HGP明朝B" panose="02020800000000000000" pitchFamily="18" charset="-128"/>
                  </a:rPr>
                  <a:t>に</a:t>
                </a:r>
                <a:r>
                  <a:rPr lang="ja-JP" altLang="en-US" sz="1000" dirty="0">
                    <a:latin typeface="HGP明朝B" panose="02020800000000000000" pitchFamily="18" charset="-128"/>
                    <a:ea typeface="HGP明朝B" panose="02020800000000000000" pitchFamily="18" charset="-128"/>
                  </a:rPr>
                  <a:t>現地</a:t>
                </a:r>
                <a:r>
                  <a:rPr lang="ja-JP" altLang="ja-JP" sz="1000" dirty="0" smtClean="0">
                    <a:latin typeface="HGP明朝B" panose="02020800000000000000" pitchFamily="18" charset="-128"/>
                    <a:ea typeface="HGP明朝B" panose="02020800000000000000" pitchFamily="18" charset="-128"/>
                  </a:rPr>
                  <a:t>での</a:t>
                </a:r>
                <a:r>
                  <a:rPr lang="ja-JP" altLang="ja-JP" sz="1000" dirty="0">
                    <a:latin typeface="HGP明朝B" panose="02020800000000000000" pitchFamily="18" charset="-128"/>
                    <a:ea typeface="HGP明朝B" panose="02020800000000000000" pitchFamily="18" charset="-128"/>
                  </a:rPr>
                  <a:t>役割分担を</a:t>
                </a:r>
                <a:r>
                  <a:rPr lang="ja-JP" altLang="en-US" sz="1000" dirty="0" smtClean="0">
                    <a:latin typeface="HGP明朝B" panose="02020800000000000000" pitchFamily="18" charset="-128"/>
                    <a:ea typeface="HGP明朝B" panose="02020800000000000000" pitchFamily="18" charset="-128"/>
                  </a:rPr>
                  <a:t>決めておきましょう</a:t>
                </a:r>
                <a:r>
                  <a:rPr lang="ja-JP" altLang="ja-JP" sz="1000" dirty="0" smtClean="0">
                    <a:latin typeface="HGP明朝B" panose="02020800000000000000" pitchFamily="18" charset="-128"/>
                    <a:ea typeface="HGP明朝B" panose="02020800000000000000" pitchFamily="18" charset="-128"/>
                  </a:rPr>
                  <a:t>。</a:t>
                </a:r>
                <a:endParaRPr lang="ja-JP" altLang="ja-JP" sz="1000" dirty="0">
                  <a:latin typeface="HGP明朝B" panose="02020800000000000000" pitchFamily="18" charset="-128"/>
                  <a:ea typeface="HGP明朝B" panose="02020800000000000000" pitchFamily="18" charset="-128"/>
                </a:endParaRPr>
              </a:p>
              <a:p>
                <a:endParaRPr kumimoji="1" lang="ja-JP" altLang="en-US" sz="1100" dirty="0"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26" name="正方形/長方形 25"/>
              <p:cNvSpPr/>
              <p:nvPr/>
            </p:nvSpPr>
            <p:spPr>
              <a:xfrm>
                <a:off x="3556589" y="412401"/>
                <a:ext cx="2955352" cy="1311126"/>
              </a:xfrm>
              <a:prstGeom prst="rect">
                <a:avLst/>
              </a:prstGeom>
              <a:noFill/>
              <a:ln w="3175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" name="グループ化 14"/>
          <p:cNvGrpSpPr/>
          <p:nvPr/>
        </p:nvGrpSpPr>
        <p:grpSpPr>
          <a:xfrm>
            <a:off x="441116" y="1882892"/>
            <a:ext cx="6069834" cy="7139444"/>
            <a:chOff x="441116" y="1882892"/>
            <a:chExt cx="6069834" cy="7139444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441116" y="7090884"/>
              <a:ext cx="6056370" cy="1931452"/>
              <a:chOff x="441116" y="7090884"/>
              <a:chExt cx="6056370" cy="1931452"/>
            </a:xfrm>
          </p:grpSpPr>
          <p:sp>
            <p:nvSpPr>
              <p:cNvPr id="76" name="テキスト ボックス 75"/>
              <p:cNvSpPr txBox="1"/>
              <p:nvPr/>
            </p:nvSpPr>
            <p:spPr>
              <a:xfrm>
                <a:off x="441116" y="7090884"/>
                <a:ext cx="2862875" cy="28998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lnSpc>
                    <a:spcPts val="2100"/>
                  </a:lnSpc>
                </a:pP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現地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での効率良い班行動のための役割分担</a:t>
                </a:r>
                <a:endParaRPr kumimoji="1" lang="ja-JP" altLang="en-US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grpSp>
            <p:nvGrpSpPr>
              <p:cNvPr id="13" name="グループ化 12"/>
              <p:cNvGrpSpPr/>
              <p:nvPr/>
            </p:nvGrpSpPr>
            <p:grpSpPr>
              <a:xfrm>
                <a:off x="533951" y="7418266"/>
                <a:ext cx="5963535" cy="1604070"/>
                <a:chOff x="533951" y="7418266"/>
                <a:chExt cx="5963535" cy="1604070"/>
              </a:xfrm>
            </p:grpSpPr>
            <p:sp>
              <p:nvSpPr>
                <p:cNvPr id="75" name="正方形/長方形 74"/>
                <p:cNvSpPr/>
                <p:nvPr/>
              </p:nvSpPr>
              <p:spPr>
                <a:xfrm>
                  <a:off x="535936" y="7418266"/>
                  <a:ext cx="2877823" cy="495039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>
                    <a:lnSpc>
                      <a:spcPts val="1200"/>
                    </a:lnSpc>
                  </a:pPr>
                  <a:r>
                    <a:rPr kumimoji="1" lang="ja-JP" altLang="en-US" sz="8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●リーダー：班全体のまとめ役</a:t>
                  </a:r>
                  <a:endParaRPr kumimoji="1" lang="en-US" altLang="ja-JP" sz="8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pPr>
                    <a:lnSpc>
                      <a:spcPts val="1200"/>
                    </a:lnSpc>
                  </a:pP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　（　　　　　　　　　　　　　　　　　　　　　　　　　　　　　）</a:t>
                  </a:r>
                  <a:r>
                    <a:rPr kumimoji="1" lang="ja-JP" altLang="en-US" sz="900" dirty="0" err="1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さん</a:t>
                  </a:r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77" name="正方形/長方形 76"/>
                <p:cNvSpPr/>
                <p:nvPr/>
              </p:nvSpPr>
              <p:spPr>
                <a:xfrm>
                  <a:off x="3616035" y="7418266"/>
                  <a:ext cx="2881451" cy="495039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>
                    <a:lnSpc>
                      <a:spcPts val="1200"/>
                    </a:lnSpc>
                  </a:pPr>
                  <a:r>
                    <a:rPr kumimoji="1" lang="ja-JP" altLang="en-US" sz="8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●サブリーダー：リーダーのサポート役</a:t>
                  </a:r>
                  <a:endParaRPr kumimoji="1" lang="en-US" altLang="ja-JP" sz="8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pPr>
                    <a:lnSpc>
                      <a:spcPts val="1200"/>
                    </a:lnSpc>
                  </a:pP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　（　　　　　　　　　　　　　　　　　　　　　　　　　　　　　）</a:t>
                  </a:r>
                  <a:r>
                    <a:rPr kumimoji="1" lang="ja-JP" altLang="en-US" sz="900" dirty="0" err="1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さん</a:t>
                  </a:r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78" name="正方形/長方形 77"/>
                <p:cNvSpPr/>
                <p:nvPr/>
              </p:nvSpPr>
              <p:spPr>
                <a:xfrm>
                  <a:off x="535935" y="7973063"/>
                  <a:ext cx="2877823" cy="495039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>
                    <a:lnSpc>
                      <a:spcPts val="1200"/>
                    </a:lnSpc>
                  </a:pPr>
                  <a:r>
                    <a:rPr kumimoji="1" lang="ja-JP" altLang="en-US" sz="8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●タイムキーパー：移動・昼食時等の時間管理をする役</a:t>
                  </a:r>
                  <a:endParaRPr kumimoji="1" lang="en-US" altLang="ja-JP" sz="8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pPr>
                    <a:lnSpc>
                      <a:spcPts val="1200"/>
                    </a:lnSpc>
                  </a:pP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　（　　　　　　　　　　　　　　　　　　　　　　　　　　　　　）</a:t>
                  </a:r>
                  <a:r>
                    <a:rPr kumimoji="1" lang="ja-JP" altLang="en-US" sz="900" dirty="0" err="1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さん</a:t>
                  </a:r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79" name="正方形/長方形 78"/>
                <p:cNvSpPr/>
                <p:nvPr/>
              </p:nvSpPr>
              <p:spPr>
                <a:xfrm>
                  <a:off x="3616035" y="7973063"/>
                  <a:ext cx="2881450" cy="495039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>
                    <a:lnSpc>
                      <a:spcPts val="1200"/>
                    </a:lnSpc>
                  </a:pPr>
                  <a:r>
                    <a:rPr kumimoji="1" lang="ja-JP" altLang="en-US" sz="8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●記録係：タブレット端末などへ記録を担当する役</a:t>
                  </a:r>
                  <a:endParaRPr kumimoji="1" lang="en-US" altLang="ja-JP" sz="8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pPr>
                    <a:lnSpc>
                      <a:spcPts val="1200"/>
                    </a:lnSpc>
                  </a:pP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　（　　　　　　　　　　　　　　　　　　　　　　　　　　　　　）</a:t>
                  </a:r>
                  <a:r>
                    <a:rPr kumimoji="1" lang="ja-JP" altLang="en-US" sz="900" dirty="0" err="1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さん</a:t>
                  </a:r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80" name="正方形/長方形 79"/>
                <p:cNvSpPr/>
                <p:nvPr/>
              </p:nvSpPr>
              <p:spPr>
                <a:xfrm>
                  <a:off x="533951" y="8527297"/>
                  <a:ext cx="2877823" cy="495039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>
                    <a:lnSpc>
                      <a:spcPts val="1200"/>
                    </a:lnSpc>
                  </a:pPr>
                  <a:r>
                    <a:rPr kumimoji="1" lang="ja-JP" altLang="en-US" sz="8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●</a:t>
                  </a:r>
                  <a:r>
                    <a:rPr kumimoji="1" lang="ja-JP" altLang="en-US" sz="8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カメラマン：取材・体験等の行動記録</a:t>
                  </a:r>
                  <a:r>
                    <a:rPr kumimoji="1" lang="ja-JP" altLang="en-US" sz="8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を</a:t>
                  </a:r>
                  <a:r>
                    <a:rPr kumimoji="1" lang="ja-JP" altLang="en-US" sz="8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撮影する役</a:t>
                  </a:r>
                  <a:endParaRPr kumimoji="1" lang="en-US" altLang="ja-JP" sz="8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pPr>
                    <a:lnSpc>
                      <a:spcPts val="1200"/>
                    </a:lnSpc>
                  </a:pP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　（　　　　　　　　　　　　　　　　　　　　　　　　　　　　　）さん</a:t>
                  </a:r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81" name="正方形/長方形 80"/>
                <p:cNvSpPr/>
                <p:nvPr/>
              </p:nvSpPr>
              <p:spPr>
                <a:xfrm>
                  <a:off x="3616084" y="8527297"/>
                  <a:ext cx="2879417" cy="495039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 anchorCtr="0"/>
                <a:lstStyle/>
                <a:p>
                  <a:pPr>
                    <a:lnSpc>
                      <a:spcPts val="1200"/>
                    </a:lnSpc>
                  </a:pPr>
                  <a:r>
                    <a:rPr kumimoji="1" lang="ja-JP" altLang="en-US" sz="8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●</a:t>
                  </a:r>
                  <a:r>
                    <a:rPr kumimoji="1" lang="ja-JP" altLang="en-US" sz="8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会計係</a:t>
                  </a:r>
                  <a:r>
                    <a:rPr kumimoji="1" lang="ja-JP" altLang="en-US" sz="8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：</a:t>
                  </a:r>
                  <a:r>
                    <a:rPr kumimoji="1" lang="ja-JP" altLang="en-US" sz="8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交通費・入場料等の支払いを</a:t>
                  </a:r>
                  <a:r>
                    <a:rPr kumimoji="1" lang="ja-JP" altLang="en-US" sz="8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担当</a:t>
                  </a:r>
                  <a:r>
                    <a:rPr kumimoji="1" lang="ja-JP" altLang="en-US" sz="8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する役</a:t>
                  </a:r>
                  <a:endParaRPr kumimoji="1" lang="en-US" altLang="ja-JP" sz="8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pPr>
                    <a:lnSpc>
                      <a:spcPts val="1200"/>
                    </a:lnSpc>
                  </a:pP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　（　　　　　　　　　　　　　　　　　　　　　　　　　　　　　）</a:t>
                  </a:r>
                  <a:r>
                    <a:rPr kumimoji="1" lang="ja-JP" altLang="en-US" sz="900" dirty="0" err="1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さん</a:t>
                  </a:r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</p:grpSp>
        </p:grpSp>
        <p:grpSp>
          <p:nvGrpSpPr>
            <p:cNvPr id="9" name="グループ化 8"/>
            <p:cNvGrpSpPr/>
            <p:nvPr/>
          </p:nvGrpSpPr>
          <p:grpSpPr>
            <a:xfrm>
              <a:off x="441116" y="1882892"/>
              <a:ext cx="2011735" cy="5154032"/>
              <a:chOff x="441116" y="1819392"/>
              <a:chExt cx="2011735" cy="5154032"/>
            </a:xfrm>
          </p:grpSpPr>
          <p:sp>
            <p:nvSpPr>
              <p:cNvPr id="21" name="正方形/長方形 20"/>
              <p:cNvSpPr/>
              <p:nvPr/>
            </p:nvSpPr>
            <p:spPr>
              <a:xfrm>
                <a:off x="535940" y="2181482"/>
                <a:ext cx="1916318" cy="24460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◎出発地：</a:t>
                </a:r>
                <a:endParaRPr kumimoji="1" lang="en-US" altLang="ja-JP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>
                <a:off x="441116" y="1819392"/>
                <a:ext cx="1993193" cy="28998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lnSpc>
                    <a:spcPts val="2100"/>
                  </a:lnSpc>
                </a:pPr>
                <a:r>
                  <a:rPr kumimoji="1" lang="ja-JP" altLang="en-US" sz="12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１日目</a:t>
                </a:r>
                <a:r>
                  <a:rPr kumimoji="1" lang="ja-JP" altLang="en-US" sz="105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 </a:t>
                </a:r>
                <a:r>
                  <a:rPr kumimoji="1" lang="ja-JP" altLang="en-US" sz="8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学習エリア：</a:t>
                </a:r>
                <a:endParaRPr kumimoji="1" lang="ja-JP" altLang="en-US" sz="8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32" name="正方形/長方形 31"/>
              <p:cNvSpPr/>
              <p:nvPr/>
            </p:nvSpPr>
            <p:spPr>
              <a:xfrm>
                <a:off x="535939" y="2689041"/>
                <a:ext cx="1916318" cy="24460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◎目的地①：</a:t>
                </a:r>
                <a:endParaRPr kumimoji="1" lang="en-US" altLang="ja-JP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33" name="正方形/長方形 32"/>
              <p:cNvSpPr/>
              <p:nvPr/>
            </p:nvSpPr>
            <p:spPr>
              <a:xfrm>
                <a:off x="535938" y="3175801"/>
                <a:ext cx="1916318" cy="24460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◎目的地②：</a:t>
                </a:r>
                <a:endParaRPr kumimoji="1" lang="en-US" altLang="ja-JP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34" name="正方形/長方形 33"/>
              <p:cNvSpPr/>
              <p:nvPr/>
            </p:nvSpPr>
            <p:spPr>
              <a:xfrm>
                <a:off x="535938" y="3660561"/>
                <a:ext cx="1916318" cy="24460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◎目的地③：</a:t>
                </a:r>
                <a:endParaRPr kumimoji="1" lang="en-US" altLang="ja-JP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35" name="正方形/長方形 34"/>
              <p:cNvSpPr/>
              <p:nvPr/>
            </p:nvSpPr>
            <p:spPr>
              <a:xfrm>
                <a:off x="535937" y="4145321"/>
                <a:ext cx="1916318" cy="24460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◎目的地④：</a:t>
                </a:r>
                <a:endParaRPr kumimoji="1" lang="en-US" altLang="ja-JP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37" name="テキスト ボックス 36"/>
              <p:cNvSpPr txBox="1"/>
              <p:nvPr/>
            </p:nvSpPr>
            <p:spPr>
              <a:xfrm>
                <a:off x="536912" y="2404077"/>
                <a:ext cx="1914621" cy="24015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Autofit/>
              </a:bodyPr>
              <a:lstStyle/>
              <a:p>
                <a:pPr>
                  <a:lnSpc>
                    <a:spcPts val="2100"/>
                  </a:lnSpc>
                </a:pPr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↓移動手段 （　　　　　　　　　　　　　　　　　　）</a:t>
                </a:r>
                <a:endParaRPr kumimoji="1" lang="ja-JP" altLang="en-US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39" name="テキスト ボックス 38"/>
              <p:cNvSpPr txBox="1"/>
              <p:nvPr/>
            </p:nvSpPr>
            <p:spPr>
              <a:xfrm>
                <a:off x="538844" y="2898712"/>
                <a:ext cx="1914007" cy="24015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Autofit/>
              </a:bodyPr>
              <a:lstStyle/>
              <a:p>
                <a:pPr>
                  <a:lnSpc>
                    <a:spcPts val="2100"/>
                  </a:lnSpc>
                </a:pPr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↓移動手段 （　　　　　　　　　　　　　　　　　　）</a:t>
                </a:r>
                <a:endParaRPr kumimoji="1" lang="ja-JP" altLang="en-US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40" name="テキスト ボックス 39"/>
              <p:cNvSpPr txBox="1"/>
              <p:nvPr/>
            </p:nvSpPr>
            <p:spPr>
              <a:xfrm>
                <a:off x="536969" y="3383271"/>
                <a:ext cx="1915286" cy="24015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Autofit/>
              </a:bodyPr>
              <a:lstStyle/>
              <a:p>
                <a:pPr>
                  <a:lnSpc>
                    <a:spcPts val="2100"/>
                  </a:lnSpc>
                </a:pPr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↓移動手段 （　　　　　　　　　　　　　　　　　　）</a:t>
                </a:r>
                <a:endParaRPr kumimoji="1" lang="ja-JP" altLang="en-US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41" name="テキスト ボックス 40"/>
              <p:cNvSpPr txBox="1"/>
              <p:nvPr/>
            </p:nvSpPr>
            <p:spPr>
              <a:xfrm>
                <a:off x="536912" y="3871136"/>
                <a:ext cx="1915286" cy="24015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Autofit/>
              </a:bodyPr>
              <a:lstStyle/>
              <a:p>
                <a:pPr>
                  <a:lnSpc>
                    <a:spcPts val="2100"/>
                  </a:lnSpc>
                </a:pPr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↓移動手段 （　　　　　　　　　　　　　　　　　　）</a:t>
                </a:r>
                <a:endParaRPr kumimoji="1" lang="ja-JP" altLang="en-US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533955" y="4660469"/>
                <a:ext cx="1916318" cy="24460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◎目的地⑤：</a:t>
                </a:r>
                <a:endParaRPr kumimoji="1" lang="en-US" altLang="ja-JP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533954" y="5147229"/>
                <a:ext cx="1916318" cy="24460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◎目的地⑥：</a:t>
                </a:r>
                <a:endParaRPr kumimoji="1" lang="en-US" altLang="ja-JP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533954" y="5631989"/>
                <a:ext cx="1916318" cy="24460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◎目的地⑦：</a:t>
                </a:r>
                <a:endParaRPr kumimoji="1" lang="en-US" altLang="ja-JP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533953" y="6116749"/>
                <a:ext cx="1916318" cy="24460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</a:t>
                </a:r>
                <a:r>
                  <a:rPr kumimoji="1" lang="ja-JP" altLang="en-US" sz="7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宿泊地</a:t>
                </a:r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：</a:t>
                </a:r>
                <a:endParaRPr kumimoji="1" lang="en-US" altLang="ja-JP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90" name="テキスト ボックス 89"/>
              <p:cNvSpPr txBox="1"/>
              <p:nvPr/>
            </p:nvSpPr>
            <p:spPr>
              <a:xfrm>
                <a:off x="534928" y="4375505"/>
                <a:ext cx="1914621" cy="24015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Autofit/>
              </a:bodyPr>
              <a:lstStyle/>
              <a:p>
                <a:pPr>
                  <a:lnSpc>
                    <a:spcPts val="2100"/>
                  </a:lnSpc>
                </a:pPr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↓移動手段 （　　　　　　　　　　　　　　　　　　）</a:t>
                </a:r>
                <a:endParaRPr kumimoji="1" lang="ja-JP" altLang="en-US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91" name="テキスト ボックス 90"/>
              <p:cNvSpPr txBox="1"/>
              <p:nvPr/>
            </p:nvSpPr>
            <p:spPr>
              <a:xfrm>
                <a:off x="536860" y="4870140"/>
                <a:ext cx="1914007" cy="24015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Autofit/>
              </a:bodyPr>
              <a:lstStyle/>
              <a:p>
                <a:pPr>
                  <a:lnSpc>
                    <a:spcPts val="2100"/>
                  </a:lnSpc>
                </a:pPr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↓移動手段 （　　　　　　　　　　　　　　　　　　）</a:t>
                </a:r>
                <a:endParaRPr kumimoji="1" lang="ja-JP" altLang="en-US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92" name="テキスト ボックス 91"/>
              <p:cNvSpPr txBox="1"/>
              <p:nvPr/>
            </p:nvSpPr>
            <p:spPr>
              <a:xfrm>
                <a:off x="534985" y="5354699"/>
                <a:ext cx="1915286" cy="24015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Autofit/>
              </a:bodyPr>
              <a:lstStyle/>
              <a:p>
                <a:pPr>
                  <a:lnSpc>
                    <a:spcPts val="2100"/>
                  </a:lnSpc>
                </a:pPr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↓移動手段 （　　　　　　　　　　　　　　　　　　）</a:t>
                </a:r>
                <a:endParaRPr kumimoji="1" lang="ja-JP" altLang="en-US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93" name="テキスト ボックス 92"/>
              <p:cNvSpPr txBox="1"/>
              <p:nvPr/>
            </p:nvSpPr>
            <p:spPr>
              <a:xfrm>
                <a:off x="534928" y="5842564"/>
                <a:ext cx="1915286" cy="24015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Autofit/>
              </a:bodyPr>
              <a:lstStyle/>
              <a:p>
                <a:pPr>
                  <a:lnSpc>
                    <a:spcPts val="2100"/>
                  </a:lnSpc>
                </a:pPr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↓移動手段 （　　　　　　　　　　　　　　　　　　）</a:t>
                </a:r>
                <a:endParaRPr kumimoji="1" lang="ja-JP" altLang="en-US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533953" y="6595718"/>
                <a:ext cx="1916318" cy="377706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体験プログラム：</a:t>
                </a:r>
                <a:endParaRPr kumimoji="1" lang="en-US" altLang="ja-JP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</p:grpSp>
        <p:grpSp>
          <p:nvGrpSpPr>
            <p:cNvPr id="135" name="グループ化 134"/>
            <p:cNvGrpSpPr/>
            <p:nvPr/>
          </p:nvGrpSpPr>
          <p:grpSpPr>
            <a:xfrm>
              <a:off x="4499215" y="1882892"/>
              <a:ext cx="2011735" cy="5154032"/>
              <a:chOff x="441116" y="1819392"/>
              <a:chExt cx="2011735" cy="5154032"/>
            </a:xfrm>
          </p:grpSpPr>
          <p:sp>
            <p:nvSpPr>
              <p:cNvPr id="136" name="正方形/長方形 135"/>
              <p:cNvSpPr/>
              <p:nvPr/>
            </p:nvSpPr>
            <p:spPr>
              <a:xfrm>
                <a:off x="535940" y="2181482"/>
                <a:ext cx="1916318" cy="24460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◎出発地：</a:t>
                </a:r>
                <a:endParaRPr kumimoji="1" lang="en-US" altLang="ja-JP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37" name="テキスト ボックス 136"/>
              <p:cNvSpPr txBox="1"/>
              <p:nvPr/>
            </p:nvSpPr>
            <p:spPr>
              <a:xfrm>
                <a:off x="441116" y="1819392"/>
                <a:ext cx="1993193" cy="28998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lnSpc>
                    <a:spcPts val="2100"/>
                  </a:lnSpc>
                </a:pPr>
                <a:r>
                  <a:rPr kumimoji="1" lang="ja-JP" altLang="en-US" sz="12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３</a:t>
                </a:r>
                <a:r>
                  <a:rPr kumimoji="1" lang="ja-JP" altLang="en-US" sz="12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日目</a:t>
                </a:r>
                <a:r>
                  <a:rPr kumimoji="1" lang="ja-JP" altLang="en-US" sz="105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 </a:t>
                </a:r>
                <a:r>
                  <a:rPr kumimoji="1" lang="ja-JP" altLang="en-US" sz="8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学習エリア：</a:t>
                </a:r>
                <a:endParaRPr kumimoji="1" lang="ja-JP" altLang="en-US" sz="8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38" name="正方形/長方形 137"/>
              <p:cNvSpPr/>
              <p:nvPr/>
            </p:nvSpPr>
            <p:spPr>
              <a:xfrm>
                <a:off x="535939" y="2689041"/>
                <a:ext cx="1916318" cy="24460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◎目的地①：</a:t>
                </a:r>
                <a:endParaRPr kumimoji="1" lang="en-US" altLang="ja-JP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39" name="正方形/長方形 138"/>
              <p:cNvSpPr/>
              <p:nvPr/>
            </p:nvSpPr>
            <p:spPr>
              <a:xfrm>
                <a:off x="535938" y="3175801"/>
                <a:ext cx="1916318" cy="24460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◎目的地②：</a:t>
                </a:r>
                <a:endParaRPr kumimoji="1" lang="en-US" altLang="ja-JP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40" name="正方形/長方形 139"/>
              <p:cNvSpPr/>
              <p:nvPr/>
            </p:nvSpPr>
            <p:spPr>
              <a:xfrm>
                <a:off x="535938" y="3660561"/>
                <a:ext cx="1916318" cy="24460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◎目的地③：</a:t>
                </a:r>
                <a:endParaRPr kumimoji="1" lang="en-US" altLang="ja-JP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41" name="正方形/長方形 140"/>
              <p:cNvSpPr/>
              <p:nvPr/>
            </p:nvSpPr>
            <p:spPr>
              <a:xfrm>
                <a:off x="535937" y="4145321"/>
                <a:ext cx="1916318" cy="24460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◎目的地④：</a:t>
                </a:r>
                <a:endParaRPr kumimoji="1" lang="en-US" altLang="ja-JP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42" name="テキスト ボックス 141"/>
              <p:cNvSpPr txBox="1"/>
              <p:nvPr/>
            </p:nvSpPr>
            <p:spPr>
              <a:xfrm>
                <a:off x="536912" y="2404077"/>
                <a:ext cx="1914621" cy="24015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Autofit/>
              </a:bodyPr>
              <a:lstStyle/>
              <a:p>
                <a:pPr>
                  <a:lnSpc>
                    <a:spcPts val="2100"/>
                  </a:lnSpc>
                </a:pPr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↓移動手段 （　　　　　　　　　　　　　　　　　　）</a:t>
                </a:r>
                <a:endParaRPr kumimoji="1" lang="ja-JP" altLang="en-US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43" name="テキスト ボックス 142"/>
              <p:cNvSpPr txBox="1"/>
              <p:nvPr/>
            </p:nvSpPr>
            <p:spPr>
              <a:xfrm>
                <a:off x="538844" y="2898712"/>
                <a:ext cx="1914007" cy="24015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Autofit/>
              </a:bodyPr>
              <a:lstStyle/>
              <a:p>
                <a:pPr>
                  <a:lnSpc>
                    <a:spcPts val="2100"/>
                  </a:lnSpc>
                </a:pPr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↓移動手段 （　　　　　　　　　　　　　　　　　　）</a:t>
                </a:r>
                <a:endParaRPr kumimoji="1" lang="ja-JP" altLang="en-US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44" name="テキスト ボックス 143"/>
              <p:cNvSpPr txBox="1"/>
              <p:nvPr/>
            </p:nvSpPr>
            <p:spPr>
              <a:xfrm>
                <a:off x="536969" y="3383271"/>
                <a:ext cx="1915286" cy="24015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Autofit/>
              </a:bodyPr>
              <a:lstStyle/>
              <a:p>
                <a:pPr>
                  <a:lnSpc>
                    <a:spcPts val="2100"/>
                  </a:lnSpc>
                </a:pPr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↓移動手段 （　　　　　　　　　　　　　　　　　　）</a:t>
                </a:r>
                <a:endParaRPr kumimoji="1" lang="ja-JP" altLang="en-US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45" name="テキスト ボックス 144"/>
              <p:cNvSpPr txBox="1"/>
              <p:nvPr/>
            </p:nvSpPr>
            <p:spPr>
              <a:xfrm>
                <a:off x="536912" y="3871136"/>
                <a:ext cx="1915286" cy="24015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Autofit/>
              </a:bodyPr>
              <a:lstStyle/>
              <a:p>
                <a:pPr>
                  <a:lnSpc>
                    <a:spcPts val="2100"/>
                  </a:lnSpc>
                </a:pPr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↓移動手段 （　　　　　　　　　　　　　　　　　　）</a:t>
                </a:r>
                <a:endParaRPr kumimoji="1" lang="ja-JP" altLang="en-US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46" name="正方形/長方形 145"/>
              <p:cNvSpPr/>
              <p:nvPr/>
            </p:nvSpPr>
            <p:spPr>
              <a:xfrm>
                <a:off x="533955" y="4660469"/>
                <a:ext cx="1916318" cy="24460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◎目的地⑤：</a:t>
                </a:r>
                <a:endParaRPr kumimoji="1" lang="en-US" altLang="ja-JP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47" name="正方形/長方形 146"/>
              <p:cNvSpPr/>
              <p:nvPr/>
            </p:nvSpPr>
            <p:spPr>
              <a:xfrm>
                <a:off x="533954" y="5147229"/>
                <a:ext cx="1916318" cy="24460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◎目的地⑥：</a:t>
                </a:r>
                <a:endParaRPr kumimoji="1" lang="en-US" altLang="ja-JP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48" name="正方形/長方形 147"/>
              <p:cNvSpPr/>
              <p:nvPr/>
            </p:nvSpPr>
            <p:spPr>
              <a:xfrm>
                <a:off x="533954" y="5631989"/>
                <a:ext cx="1916318" cy="24460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◎目的地⑦：</a:t>
                </a:r>
                <a:endParaRPr kumimoji="1" lang="en-US" altLang="ja-JP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49" name="正方形/長方形 148"/>
              <p:cNvSpPr/>
              <p:nvPr/>
            </p:nvSpPr>
            <p:spPr>
              <a:xfrm>
                <a:off x="533953" y="6116749"/>
                <a:ext cx="1916318" cy="24460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◎帰着地：</a:t>
                </a:r>
                <a:endParaRPr kumimoji="1" lang="en-US" altLang="ja-JP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50" name="テキスト ボックス 149"/>
              <p:cNvSpPr txBox="1"/>
              <p:nvPr/>
            </p:nvSpPr>
            <p:spPr>
              <a:xfrm>
                <a:off x="534928" y="4375505"/>
                <a:ext cx="1914621" cy="24015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Autofit/>
              </a:bodyPr>
              <a:lstStyle/>
              <a:p>
                <a:pPr>
                  <a:lnSpc>
                    <a:spcPts val="2100"/>
                  </a:lnSpc>
                </a:pPr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↓移動手段 （　　　　　　　　　　　　　　　　　　）</a:t>
                </a:r>
                <a:endParaRPr kumimoji="1" lang="ja-JP" altLang="en-US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51" name="テキスト ボックス 150"/>
              <p:cNvSpPr txBox="1"/>
              <p:nvPr/>
            </p:nvSpPr>
            <p:spPr>
              <a:xfrm>
                <a:off x="536860" y="4870140"/>
                <a:ext cx="1914007" cy="24015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Autofit/>
              </a:bodyPr>
              <a:lstStyle/>
              <a:p>
                <a:pPr>
                  <a:lnSpc>
                    <a:spcPts val="2100"/>
                  </a:lnSpc>
                </a:pPr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↓移動手段 （　　　　　　　　　　　　　　　　　　）</a:t>
                </a:r>
                <a:endParaRPr kumimoji="1" lang="ja-JP" altLang="en-US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52" name="テキスト ボックス 151"/>
              <p:cNvSpPr txBox="1"/>
              <p:nvPr/>
            </p:nvSpPr>
            <p:spPr>
              <a:xfrm>
                <a:off x="534985" y="5354699"/>
                <a:ext cx="1915286" cy="24015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Autofit/>
              </a:bodyPr>
              <a:lstStyle/>
              <a:p>
                <a:pPr>
                  <a:lnSpc>
                    <a:spcPts val="2100"/>
                  </a:lnSpc>
                </a:pPr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↓移動手段 （　　　　　　　　　　　　　　　　　　）</a:t>
                </a:r>
                <a:endParaRPr kumimoji="1" lang="ja-JP" altLang="en-US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53" name="テキスト ボックス 152"/>
              <p:cNvSpPr txBox="1"/>
              <p:nvPr/>
            </p:nvSpPr>
            <p:spPr>
              <a:xfrm>
                <a:off x="534928" y="5842564"/>
                <a:ext cx="1915286" cy="24015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Autofit/>
              </a:bodyPr>
              <a:lstStyle/>
              <a:p>
                <a:pPr>
                  <a:lnSpc>
                    <a:spcPts val="2100"/>
                  </a:lnSpc>
                </a:pPr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↓移動手段 （　　　　　　　　　　　　　　　　　　）</a:t>
                </a:r>
                <a:endParaRPr kumimoji="1" lang="ja-JP" altLang="en-US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54" name="正方形/長方形 153"/>
              <p:cNvSpPr/>
              <p:nvPr/>
            </p:nvSpPr>
            <p:spPr>
              <a:xfrm>
                <a:off x="533953" y="6595718"/>
                <a:ext cx="1916318" cy="377706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体験プログラム：</a:t>
                </a:r>
                <a:endParaRPr kumimoji="1" lang="en-US" altLang="ja-JP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</p:grpSp>
        <p:grpSp>
          <p:nvGrpSpPr>
            <p:cNvPr id="155" name="グループ化 154"/>
            <p:cNvGrpSpPr/>
            <p:nvPr/>
          </p:nvGrpSpPr>
          <p:grpSpPr>
            <a:xfrm>
              <a:off x="2472279" y="1882892"/>
              <a:ext cx="2011735" cy="5154032"/>
              <a:chOff x="441116" y="1819392"/>
              <a:chExt cx="2011735" cy="5154032"/>
            </a:xfrm>
          </p:grpSpPr>
          <p:sp>
            <p:nvSpPr>
              <p:cNvPr id="156" name="正方形/長方形 155"/>
              <p:cNvSpPr/>
              <p:nvPr/>
            </p:nvSpPr>
            <p:spPr>
              <a:xfrm>
                <a:off x="535940" y="2181482"/>
                <a:ext cx="1916318" cy="24460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◎出発地：</a:t>
                </a:r>
                <a:endParaRPr kumimoji="1" lang="en-US" altLang="ja-JP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57" name="テキスト ボックス 156"/>
              <p:cNvSpPr txBox="1"/>
              <p:nvPr/>
            </p:nvSpPr>
            <p:spPr>
              <a:xfrm>
                <a:off x="441116" y="1819392"/>
                <a:ext cx="1993193" cy="28998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lnSpc>
                    <a:spcPts val="2100"/>
                  </a:lnSpc>
                </a:pPr>
                <a:r>
                  <a:rPr kumimoji="1" lang="ja-JP" altLang="en-US" sz="12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２</a:t>
                </a:r>
                <a:r>
                  <a:rPr kumimoji="1" lang="ja-JP" altLang="en-US" sz="12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日目</a:t>
                </a:r>
                <a:r>
                  <a:rPr kumimoji="1" lang="ja-JP" altLang="en-US" sz="105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 </a:t>
                </a:r>
                <a:r>
                  <a:rPr kumimoji="1" lang="ja-JP" altLang="en-US" sz="8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学習エリア：</a:t>
                </a:r>
                <a:endParaRPr kumimoji="1" lang="ja-JP" altLang="en-US" sz="8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58" name="正方形/長方形 157"/>
              <p:cNvSpPr/>
              <p:nvPr/>
            </p:nvSpPr>
            <p:spPr>
              <a:xfrm>
                <a:off x="535939" y="2689041"/>
                <a:ext cx="1916318" cy="24460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◎目的地①：</a:t>
                </a:r>
                <a:endParaRPr kumimoji="1" lang="en-US" altLang="ja-JP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59" name="正方形/長方形 158"/>
              <p:cNvSpPr/>
              <p:nvPr/>
            </p:nvSpPr>
            <p:spPr>
              <a:xfrm>
                <a:off x="535938" y="3175801"/>
                <a:ext cx="1916318" cy="24460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◎目的地②：</a:t>
                </a:r>
                <a:endParaRPr kumimoji="1" lang="en-US" altLang="ja-JP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60" name="正方形/長方形 159"/>
              <p:cNvSpPr/>
              <p:nvPr/>
            </p:nvSpPr>
            <p:spPr>
              <a:xfrm>
                <a:off x="535938" y="3660561"/>
                <a:ext cx="1916318" cy="24460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◎目的地③：</a:t>
                </a:r>
                <a:endParaRPr kumimoji="1" lang="en-US" altLang="ja-JP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61" name="正方形/長方形 160"/>
              <p:cNvSpPr/>
              <p:nvPr/>
            </p:nvSpPr>
            <p:spPr>
              <a:xfrm>
                <a:off x="535937" y="4145321"/>
                <a:ext cx="1916318" cy="24460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◎目的地④：</a:t>
                </a:r>
                <a:endParaRPr kumimoji="1" lang="en-US" altLang="ja-JP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62" name="テキスト ボックス 161"/>
              <p:cNvSpPr txBox="1"/>
              <p:nvPr/>
            </p:nvSpPr>
            <p:spPr>
              <a:xfrm>
                <a:off x="536912" y="2404077"/>
                <a:ext cx="1914621" cy="24015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Autofit/>
              </a:bodyPr>
              <a:lstStyle/>
              <a:p>
                <a:pPr>
                  <a:lnSpc>
                    <a:spcPts val="2100"/>
                  </a:lnSpc>
                </a:pPr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↓移動手段 （　　　　　　　　　　　　　　　　　　）</a:t>
                </a:r>
                <a:endParaRPr kumimoji="1" lang="ja-JP" altLang="en-US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63" name="テキスト ボックス 162"/>
              <p:cNvSpPr txBox="1"/>
              <p:nvPr/>
            </p:nvSpPr>
            <p:spPr>
              <a:xfrm>
                <a:off x="538844" y="2898712"/>
                <a:ext cx="1914007" cy="24015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Autofit/>
              </a:bodyPr>
              <a:lstStyle/>
              <a:p>
                <a:pPr>
                  <a:lnSpc>
                    <a:spcPts val="2100"/>
                  </a:lnSpc>
                </a:pPr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↓移動手段 （　　　　　　　　　　　　　　　　　　）</a:t>
                </a:r>
                <a:endParaRPr kumimoji="1" lang="ja-JP" altLang="en-US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64" name="テキスト ボックス 163"/>
              <p:cNvSpPr txBox="1"/>
              <p:nvPr/>
            </p:nvSpPr>
            <p:spPr>
              <a:xfrm>
                <a:off x="536969" y="3383271"/>
                <a:ext cx="1915286" cy="24015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Autofit/>
              </a:bodyPr>
              <a:lstStyle/>
              <a:p>
                <a:pPr>
                  <a:lnSpc>
                    <a:spcPts val="2100"/>
                  </a:lnSpc>
                </a:pPr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↓移動手段 （　　　　　　　　　　　　　　　　　　）</a:t>
                </a:r>
                <a:endParaRPr kumimoji="1" lang="ja-JP" altLang="en-US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65" name="テキスト ボックス 164"/>
              <p:cNvSpPr txBox="1"/>
              <p:nvPr/>
            </p:nvSpPr>
            <p:spPr>
              <a:xfrm>
                <a:off x="536912" y="3871136"/>
                <a:ext cx="1915286" cy="24015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Autofit/>
              </a:bodyPr>
              <a:lstStyle/>
              <a:p>
                <a:pPr>
                  <a:lnSpc>
                    <a:spcPts val="2100"/>
                  </a:lnSpc>
                </a:pPr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↓移動手段 （　　　　　　　　　　　　　　　　　　）</a:t>
                </a:r>
                <a:endParaRPr kumimoji="1" lang="ja-JP" altLang="en-US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66" name="正方形/長方形 165"/>
              <p:cNvSpPr/>
              <p:nvPr/>
            </p:nvSpPr>
            <p:spPr>
              <a:xfrm>
                <a:off x="533955" y="4660469"/>
                <a:ext cx="1916318" cy="24460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◎目的地⑤：</a:t>
                </a:r>
                <a:endParaRPr kumimoji="1" lang="en-US" altLang="ja-JP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67" name="正方形/長方形 166"/>
              <p:cNvSpPr/>
              <p:nvPr/>
            </p:nvSpPr>
            <p:spPr>
              <a:xfrm>
                <a:off x="533954" y="5147229"/>
                <a:ext cx="1916318" cy="24460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◎目的地⑥：</a:t>
                </a:r>
                <a:endParaRPr kumimoji="1" lang="en-US" altLang="ja-JP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68" name="正方形/長方形 167"/>
              <p:cNvSpPr/>
              <p:nvPr/>
            </p:nvSpPr>
            <p:spPr>
              <a:xfrm>
                <a:off x="533954" y="5631989"/>
                <a:ext cx="1916318" cy="24460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◎目的地⑦：</a:t>
                </a:r>
                <a:endParaRPr kumimoji="1" lang="en-US" altLang="ja-JP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69" name="正方形/長方形 168"/>
              <p:cNvSpPr/>
              <p:nvPr/>
            </p:nvSpPr>
            <p:spPr>
              <a:xfrm>
                <a:off x="533953" y="6116749"/>
                <a:ext cx="1916318" cy="24460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</a:t>
                </a:r>
                <a:r>
                  <a:rPr kumimoji="1" lang="ja-JP" altLang="en-US" sz="7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宿泊地</a:t>
                </a:r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：</a:t>
                </a:r>
                <a:endParaRPr kumimoji="1" lang="en-US" altLang="ja-JP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70" name="テキスト ボックス 169"/>
              <p:cNvSpPr txBox="1"/>
              <p:nvPr/>
            </p:nvSpPr>
            <p:spPr>
              <a:xfrm>
                <a:off x="534928" y="4375505"/>
                <a:ext cx="1914621" cy="24015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Autofit/>
              </a:bodyPr>
              <a:lstStyle/>
              <a:p>
                <a:pPr>
                  <a:lnSpc>
                    <a:spcPts val="2100"/>
                  </a:lnSpc>
                </a:pPr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↓移動手段 （　　　　　　　　　　　　　　　　　　）</a:t>
                </a:r>
                <a:endParaRPr kumimoji="1" lang="ja-JP" altLang="en-US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71" name="テキスト ボックス 170"/>
              <p:cNvSpPr txBox="1"/>
              <p:nvPr/>
            </p:nvSpPr>
            <p:spPr>
              <a:xfrm>
                <a:off x="536860" y="4870140"/>
                <a:ext cx="1914007" cy="24015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Autofit/>
              </a:bodyPr>
              <a:lstStyle/>
              <a:p>
                <a:pPr>
                  <a:lnSpc>
                    <a:spcPts val="2100"/>
                  </a:lnSpc>
                </a:pPr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↓移動手段 （　　　　　　　　　　　　　　　　　　）</a:t>
                </a:r>
                <a:endParaRPr kumimoji="1" lang="ja-JP" altLang="en-US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72" name="テキスト ボックス 171"/>
              <p:cNvSpPr txBox="1"/>
              <p:nvPr/>
            </p:nvSpPr>
            <p:spPr>
              <a:xfrm>
                <a:off x="534985" y="5354699"/>
                <a:ext cx="1915286" cy="24015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Autofit/>
              </a:bodyPr>
              <a:lstStyle/>
              <a:p>
                <a:pPr>
                  <a:lnSpc>
                    <a:spcPts val="2100"/>
                  </a:lnSpc>
                </a:pPr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↓移動手段 （　　　　　　　　　　　　　　　　　　）</a:t>
                </a:r>
                <a:endParaRPr kumimoji="1" lang="ja-JP" altLang="en-US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73" name="テキスト ボックス 172"/>
              <p:cNvSpPr txBox="1"/>
              <p:nvPr/>
            </p:nvSpPr>
            <p:spPr>
              <a:xfrm>
                <a:off x="534928" y="5842564"/>
                <a:ext cx="1915286" cy="240152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Autofit/>
              </a:bodyPr>
              <a:lstStyle/>
              <a:p>
                <a:pPr>
                  <a:lnSpc>
                    <a:spcPts val="2100"/>
                  </a:lnSpc>
                </a:pPr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↓移動手段 （　　　　　　　　　　　　　　　　　　）</a:t>
                </a:r>
                <a:endParaRPr kumimoji="1" lang="ja-JP" altLang="en-US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74" name="正方形/長方形 173"/>
              <p:cNvSpPr/>
              <p:nvPr/>
            </p:nvSpPr>
            <p:spPr>
              <a:xfrm>
                <a:off x="533953" y="6595718"/>
                <a:ext cx="1916318" cy="377706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r>
                  <a:rPr kumimoji="1" lang="ja-JP" altLang="en-US" sz="7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体験プログラム：</a:t>
                </a:r>
                <a:endParaRPr kumimoji="1" lang="en-US" altLang="ja-JP" sz="7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5258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BC841-5AD1-4FCB-9B0A-44A582E6107C}" type="slidenum">
              <a:rPr kumimoji="1" lang="ja-JP" altLang="en-US" smtClean="0"/>
              <a:t>6</a:t>
            </a:fld>
            <a:endParaRPr kumimoji="1" lang="ja-JP" altLang="en-US"/>
          </a:p>
        </p:txBody>
      </p:sp>
      <p:grpSp>
        <p:nvGrpSpPr>
          <p:cNvPr id="3" name="グループ化 2"/>
          <p:cNvGrpSpPr/>
          <p:nvPr/>
        </p:nvGrpSpPr>
        <p:grpSpPr>
          <a:xfrm>
            <a:off x="383538" y="358454"/>
            <a:ext cx="6014103" cy="9300387"/>
            <a:chOff x="497838" y="358454"/>
            <a:chExt cx="6014103" cy="9300387"/>
          </a:xfrm>
        </p:grpSpPr>
        <p:sp>
          <p:nvSpPr>
            <p:cNvPr id="18" name="正方形/長方形 17"/>
            <p:cNvSpPr/>
            <p:nvPr/>
          </p:nvSpPr>
          <p:spPr>
            <a:xfrm>
              <a:off x="3124200" y="9153381"/>
              <a:ext cx="3387740" cy="50546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1100" dirty="0" smtClean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　　　年　　組　　番　 氏名：</a:t>
              </a:r>
              <a:endParaRPr kumimoji="1" lang="ja-JP" altLang="en-US" sz="1100" dirty="0">
                <a:solidFill>
                  <a:schemeClr val="tx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grpSp>
          <p:nvGrpSpPr>
            <p:cNvPr id="31" name="グループ化 30"/>
            <p:cNvGrpSpPr/>
            <p:nvPr/>
          </p:nvGrpSpPr>
          <p:grpSpPr>
            <a:xfrm>
              <a:off x="497838" y="358454"/>
              <a:ext cx="6014103" cy="1483620"/>
              <a:chOff x="497838" y="358454"/>
              <a:chExt cx="6014103" cy="1483620"/>
            </a:xfrm>
          </p:grpSpPr>
          <p:grpSp>
            <p:nvGrpSpPr>
              <p:cNvPr id="30" name="グループ化 29"/>
              <p:cNvGrpSpPr/>
              <p:nvPr/>
            </p:nvGrpSpPr>
            <p:grpSpPr>
              <a:xfrm>
                <a:off x="497838" y="358454"/>
                <a:ext cx="3103255" cy="1483620"/>
                <a:chOff x="497838" y="358454"/>
                <a:chExt cx="3103255" cy="1483620"/>
              </a:xfrm>
            </p:grpSpPr>
            <p:grpSp>
              <p:nvGrpSpPr>
                <p:cNvPr id="29" name="グループ化 28"/>
                <p:cNvGrpSpPr/>
                <p:nvPr/>
              </p:nvGrpSpPr>
              <p:grpSpPr>
                <a:xfrm>
                  <a:off x="497838" y="358454"/>
                  <a:ext cx="940480" cy="1483620"/>
                  <a:chOff x="497838" y="358454"/>
                  <a:chExt cx="940480" cy="1483620"/>
                </a:xfrm>
              </p:grpSpPr>
              <p:pic>
                <p:nvPicPr>
                  <p:cNvPr id="10" name="Picture 3" descr="C:\Users\ynomura\Pictures\せんとくん.jpg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451" t="3858" r="2012" b="-452"/>
                  <a:stretch/>
                </p:blipFill>
                <p:spPr bwMode="auto">
                  <a:xfrm>
                    <a:off x="497838" y="358454"/>
                    <a:ext cx="940480" cy="1395553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11" name="テキスト ボックス 10"/>
                  <p:cNvSpPr txBox="1"/>
                  <p:nvPr/>
                </p:nvSpPr>
                <p:spPr>
                  <a:xfrm>
                    <a:off x="677378" y="1657946"/>
                    <a:ext cx="640578" cy="18412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r>
                      <a:rPr kumimoji="1" lang="en-US" altLang="ja-JP" sz="500" dirty="0" smtClean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rPr>
                      <a:t>©</a:t>
                    </a:r>
                    <a:r>
                      <a:rPr kumimoji="1" lang="en-US" altLang="ja-JP" sz="200" dirty="0" smtClean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rPr>
                      <a:t> </a:t>
                    </a:r>
                    <a:r>
                      <a:rPr kumimoji="1" lang="en-US" altLang="ja-JP" sz="500" dirty="0" smtClean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rPr>
                      <a:t>NARA pref.</a:t>
                    </a:r>
                    <a:endParaRPr kumimoji="1" lang="ja-JP" altLang="en-US" sz="500" dirty="0">
                      <a:latin typeface="HGP明朝E" panose="02020900000000000000" pitchFamily="18" charset="-128"/>
                      <a:ea typeface="HGP明朝E" panose="02020900000000000000" pitchFamily="18" charset="-128"/>
                    </a:endParaRPr>
                  </a:p>
                </p:txBody>
              </p:sp>
            </p:grpSp>
            <p:grpSp>
              <p:nvGrpSpPr>
                <p:cNvPr id="19" name="グループ化 18"/>
                <p:cNvGrpSpPr/>
                <p:nvPr/>
              </p:nvGrpSpPr>
              <p:grpSpPr>
                <a:xfrm>
                  <a:off x="1367773" y="397394"/>
                  <a:ext cx="2233320" cy="1340784"/>
                  <a:chOff x="1247709" y="401651"/>
                  <a:chExt cx="2233320" cy="1340784"/>
                </a:xfrm>
              </p:grpSpPr>
              <p:sp>
                <p:nvSpPr>
                  <p:cNvPr id="5" name="テキスト ボックス 4"/>
                  <p:cNvSpPr txBox="1"/>
                  <p:nvPr/>
                </p:nvSpPr>
                <p:spPr>
                  <a:xfrm>
                    <a:off x="1247709" y="401651"/>
                    <a:ext cx="2233320" cy="69445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>
                      <a:lnSpc>
                        <a:spcPts val="2700"/>
                      </a:lnSpc>
                    </a:pPr>
                    <a:r>
                      <a:rPr kumimoji="1" lang="ja-JP" altLang="en-US" sz="22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奈良県修学旅行</a:t>
                    </a:r>
                    <a:endParaRPr kumimoji="1" lang="en-US" altLang="ja-JP" sz="22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endParaRPr>
                  </a:p>
                  <a:p>
                    <a:pPr>
                      <a:lnSpc>
                        <a:spcPts val="2700"/>
                      </a:lnSpc>
                    </a:pPr>
                    <a:r>
                      <a:rPr kumimoji="1" lang="ja-JP" altLang="en-US" sz="400" dirty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 </a:t>
                    </a:r>
                    <a:r>
                      <a:rPr kumimoji="1" lang="ja-JP" altLang="en-US" sz="22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ワークシート</a:t>
                    </a:r>
                    <a:r>
                      <a:rPr kumimoji="1" lang="ja-JP" altLang="en-US" sz="4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 </a:t>
                    </a:r>
                    <a:r>
                      <a:rPr kumimoji="1" lang="ja-JP" altLang="en-US" sz="22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⑥</a:t>
                    </a:r>
                    <a:endParaRPr kumimoji="1" lang="ja-JP" altLang="en-US" sz="22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endParaRPr>
                  </a:p>
                </p:txBody>
              </p:sp>
              <p:sp>
                <p:nvSpPr>
                  <p:cNvPr id="12" name="テキスト ボックス 11"/>
                  <p:cNvSpPr txBox="1"/>
                  <p:nvPr/>
                </p:nvSpPr>
                <p:spPr>
                  <a:xfrm>
                    <a:off x="1261636" y="1155959"/>
                    <a:ext cx="1744971" cy="5864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>
                      <a:lnSpc>
                        <a:spcPts val="2100"/>
                      </a:lnSpc>
                    </a:pPr>
                    <a:r>
                      <a:rPr kumimoji="1" lang="en-US" altLang="ja-JP" sz="1600" dirty="0" smtClean="0"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【</a:t>
                    </a:r>
                    <a:r>
                      <a:rPr kumimoji="1" lang="ja-JP" altLang="en-US" sz="1600" dirty="0"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現地</a:t>
                    </a:r>
                    <a:r>
                      <a:rPr kumimoji="1" lang="ja-JP" altLang="en-US" sz="1600" dirty="0" smtClean="0"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学習</a:t>
                    </a:r>
                    <a:r>
                      <a:rPr kumimoji="1" lang="en-US" altLang="ja-JP" sz="1600" dirty="0" smtClean="0"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】</a:t>
                    </a:r>
                  </a:p>
                  <a:p>
                    <a:pPr>
                      <a:lnSpc>
                        <a:spcPts val="2100"/>
                      </a:lnSpc>
                    </a:pPr>
                    <a:r>
                      <a:rPr kumimoji="1" lang="ja-JP" altLang="en-US" sz="1400" dirty="0" smtClean="0">
                        <a:solidFill>
                          <a:srgbClr val="C00000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２泊</a:t>
                    </a:r>
                    <a:r>
                      <a:rPr kumimoji="1" lang="ja-JP" altLang="en-US" sz="1400" dirty="0">
                        <a:solidFill>
                          <a:srgbClr val="C00000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３</a:t>
                    </a:r>
                    <a:r>
                      <a:rPr kumimoji="1" lang="ja-JP" altLang="en-US" sz="1400" dirty="0" smtClean="0">
                        <a:solidFill>
                          <a:srgbClr val="C00000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日</a:t>
                    </a:r>
                    <a:endParaRPr kumimoji="1" lang="ja-JP" altLang="en-US" sz="1400" dirty="0">
                      <a:solidFill>
                        <a:srgbClr val="C00000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endParaRPr>
                  </a:p>
                </p:txBody>
              </p:sp>
            </p:grpSp>
          </p:grpSp>
          <p:grpSp>
            <p:nvGrpSpPr>
              <p:cNvPr id="28" name="グループ化 27"/>
              <p:cNvGrpSpPr/>
              <p:nvPr/>
            </p:nvGrpSpPr>
            <p:grpSpPr>
              <a:xfrm>
                <a:off x="3556589" y="412401"/>
                <a:ext cx="2955352" cy="1311126"/>
                <a:chOff x="3556589" y="412401"/>
                <a:chExt cx="2955352" cy="1311126"/>
              </a:xfrm>
            </p:grpSpPr>
            <p:sp>
              <p:nvSpPr>
                <p:cNvPr id="25" name="テキスト ボックス 24"/>
                <p:cNvSpPr txBox="1"/>
                <p:nvPr/>
              </p:nvSpPr>
              <p:spPr>
                <a:xfrm>
                  <a:off x="3616035" y="480901"/>
                  <a:ext cx="2819401" cy="11112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algn="just">
                    <a:lnSpc>
                      <a:spcPts val="1800"/>
                    </a:lnSpc>
                  </a:pPr>
                  <a:r>
                    <a:rPr lang="en-US" altLang="ja-JP" sz="1100" dirty="0" smtClean="0"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〈</a:t>
                  </a:r>
                  <a:r>
                    <a:rPr lang="ja-JP" altLang="en-US" sz="1100" dirty="0" smtClean="0"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授業内容</a:t>
                  </a:r>
                  <a:r>
                    <a:rPr lang="en-US" altLang="ja-JP" sz="1100" dirty="0" smtClean="0"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〉</a:t>
                  </a:r>
                </a:p>
                <a:p>
                  <a:pPr algn="just">
                    <a:lnSpc>
                      <a:spcPts val="200"/>
                    </a:lnSpc>
                  </a:pPr>
                  <a:endParaRPr lang="en-US" altLang="ja-JP" sz="1000" dirty="0" smtClean="0">
                    <a:latin typeface="HGP明朝B" panose="02020800000000000000" pitchFamily="18" charset="-128"/>
                    <a:ea typeface="HGP明朝B" panose="02020800000000000000" pitchFamily="18" charset="-128"/>
                  </a:endParaRPr>
                </a:p>
                <a:p>
                  <a:pPr algn="just">
                    <a:lnSpc>
                      <a:spcPts val="1600"/>
                    </a:lnSpc>
                  </a:pPr>
                  <a:r>
                    <a:rPr lang="ja-JP" altLang="en-US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　</a:t>
                  </a:r>
                  <a:r>
                    <a:rPr lang="en-US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〈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学習課題</a:t>
                  </a:r>
                  <a:r>
                    <a:rPr lang="en-US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〉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の</a:t>
                  </a:r>
                  <a:r>
                    <a:rPr lang="ja-JP" altLang="ja-JP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解決のために班で協力して活動し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、</a:t>
                  </a:r>
                  <a:r>
                    <a:rPr lang="ja-JP" altLang="en-US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答えの仮説を</a:t>
                  </a:r>
                  <a:r>
                    <a:rPr lang="ja-JP" altLang="en-US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確かめる</a:t>
                  </a:r>
                  <a:r>
                    <a:rPr lang="ja-JP" altLang="ja-JP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とともに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、体験プログラムを</a:t>
                  </a:r>
                  <a:r>
                    <a:rPr lang="ja-JP" altLang="ja-JP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通して気づいたこと、現地を訪れて初めて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知った発見</a:t>
                  </a:r>
                  <a:r>
                    <a:rPr lang="ja-JP" altLang="ja-JP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や感動などを記録</a:t>
                  </a:r>
                  <a:r>
                    <a:rPr lang="ja-JP" altLang="en-US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しておきましょ</a:t>
                  </a:r>
                  <a:r>
                    <a:rPr lang="ja-JP" altLang="en-US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う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。</a:t>
                  </a:r>
                  <a:endParaRPr lang="ja-JP" altLang="ja-JP" sz="1000" dirty="0">
                    <a:latin typeface="HGP明朝B" panose="02020800000000000000" pitchFamily="18" charset="-128"/>
                    <a:ea typeface="HGP明朝B" panose="02020800000000000000" pitchFamily="18" charset="-128"/>
                  </a:endParaRPr>
                </a:p>
                <a:p>
                  <a:endParaRPr kumimoji="1" lang="ja-JP" altLang="en-US" sz="1100" dirty="0"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26" name="正方形/長方形 25"/>
                <p:cNvSpPr/>
                <p:nvPr/>
              </p:nvSpPr>
              <p:spPr>
                <a:xfrm>
                  <a:off x="3556589" y="412401"/>
                  <a:ext cx="2955352" cy="1311126"/>
                </a:xfrm>
                <a:prstGeom prst="rect">
                  <a:avLst/>
                </a:prstGeom>
                <a:noFill/>
                <a:ln w="3175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" name="グループ化 1"/>
            <p:cNvGrpSpPr/>
            <p:nvPr/>
          </p:nvGrpSpPr>
          <p:grpSpPr>
            <a:xfrm>
              <a:off x="535938" y="2019107"/>
              <a:ext cx="5976000" cy="7005461"/>
              <a:chOff x="535938" y="2019107"/>
              <a:chExt cx="5976000" cy="7005461"/>
            </a:xfrm>
          </p:grpSpPr>
          <p:sp>
            <p:nvSpPr>
              <p:cNvPr id="17" name="正方形/長方形 16"/>
              <p:cNvSpPr/>
              <p:nvPr/>
            </p:nvSpPr>
            <p:spPr>
              <a:xfrm>
                <a:off x="535938" y="4624443"/>
                <a:ext cx="5975302" cy="1882036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班の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学習課題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に対する答えの仮説を現地で確かめ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､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その結果を記録しておこう。</a:t>
                </a:r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班の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学習課題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→</a:t>
                </a:r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答えの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仮説①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に対する結果→</a:t>
                </a:r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答えの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仮説②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に対する結果→</a:t>
                </a:r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20" name="正方形/長方形 19"/>
              <p:cNvSpPr/>
              <p:nvPr/>
            </p:nvSpPr>
            <p:spPr>
              <a:xfrm>
                <a:off x="535938" y="6570884"/>
                <a:ext cx="5975302" cy="132104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◎体験プログラムを通じて気づいたことを記録しておこう。</a:t>
                </a:r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体験プログラム①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で気づいたこと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→</a:t>
                </a:r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体験プログラム②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で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気づいた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こと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→</a:t>
                </a:r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21" name="正方形/長方形 20"/>
              <p:cNvSpPr/>
              <p:nvPr/>
            </p:nvSpPr>
            <p:spPr>
              <a:xfrm>
                <a:off x="535938" y="7956338"/>
                <a:ext cx="5975302" cy="106823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◎現地を訪れて初めて知った発見や感動について記録しておこ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う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。</a:t>
                </a:r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6" name="正方形/長方形 15"/>
              <p:cNvSpPr/>
              <p:nvPr/>
            </p:nvSpPr>
            <p:spPr>
              <a:xfrm>
                <a:off x="536636" y="2019107"/>
                <a:ext cx="5975302" cy="254093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学習課題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の解決のために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､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班で協力して活動した内容を記録しておこう。</a:t>
                </a:r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学習課題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の解決のために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､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自分から進んで行った活動①→</a:t>
                </a:r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学習課題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の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解決のために</a:t>
                </a:r>
                <a:r>
                  <a: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､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自分から進んで行った活動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②→</a:t>
                </a:r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学習課題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の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解決のために</a:t>
                </a:r>
                <a:r>
                  <a: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､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自分から進んで行った活動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③→</a:t>
                </a:r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6632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BC841-5AD1-4FCB-9B0A-44A582E6107C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56356" y="1948113"/>
            <a:ext cx="6062508" cy="28998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kumimoji="1" lang="ja-JP" altLang="en-US" sz="900" dirty="0">
                <a:solidFill>
                  <a:srgbClr val="59943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◎持ち帰った学習記録</a:t>
            </a:r>
            <a:r>
              <a:rPr kumimoji="1" lang="ja-JP" altLang="en-US" sz="900" dirty="0" smtClean="0">
                <a:solidFill>
                  <a:srgbClr val="59943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を各自で</a:t>
            </a:r>
            <a:r>
              <a:rPr kumimoji="1" lang="ja-JP" altLang="en-US" sz="900" dirty="0">
                <a:solidFill>
                  <a:srgbClr val="59943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まとめ</a:t>
            </a:r>
            <a:r>
              <a:rPr kumimoji="1" lang="en-US" altLang="ja-JP" sz="900" dirty="0" smtClean="0">
                <a:solidFill>
                  <a:srgbClr val="59943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､〈</a:t>
            </a:r>
            <a:r>
              <a:rPr kumimoji="1" lang="ja-JP" altLang="en-US" sz="900" dirty="0" smtClean="0">
                <a:solidFill>
                  <a:srgbClr val="59943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学習課題</a:t>
            </a:r>
            <a:r>
              <a:rPr kumimoji="1" lang="en-US" altLang="ja-JP" sz="900" dirty="0" smtClean="0">
                <a:solidFill>
                  <a:srgbClr val="59943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〉</a:t>
            </a:r>
            <a:r>
              <a:rPr kumimoji="1" lang="ja-JP" altLang="en-US" sz="900" dirty="0" smtClean="0">
                <a:solidFill>
                  <a:srgbClr val="59943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の答えについて</a:t>
            </a:r>
            <a:r>
              <a:rPr kumimoji="1" lang="ja-JP" altLang="en-US" sz="900" dirty="0">
                <a:solidFill>
                  <a:srgbClr val="59943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班</a:t>
            </a:r>
            <a:r>
              <a:rPr kumimoji="1" lang="ja-JP" altLang="en-US" sz="900" dirty="0" smtClean="0">
                <a:solidFill>
                  <a:srgbClr val="59943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で話し合ってみよう。</a:t>
            </a:r>
            <a:endParaRPr kumimoji="1" lang="en-US" altLang="ja-JP" sz="900" dirty="0">
              <a:solidFill>
                <a:srgbClr val="59943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497838" y="358454"/>
            <a:ext cx="6021026" cy="9300387"/>
            <a:chOff x="497838" y="358454"/>
            <a:chExt cx="6021026" cy="9300387"/>
          </a:xfrm>
        </p:grpSpPr>
        <p:sp>
          <p:nvSpPr>
            <p:cNvPr id="18" name="正方形/長方形 17"/>
            <p:cNvSpPr/>
            <p:nvPr/>
          </p:nvSpPr>
          <p:spPr>
            <a:xfrm>
              <a:off x="3124200" y="9153381"/>
              <a:ext cx="3387740" cy="50546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1100" dirty="0" smtClean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　　　年　　組　　番　 氏名：</a:t>
              </a:r>
              <a:endParaRPr kumimoji="1" lang="ja-JP" altLang="en-US" sz="1100" dirty="0">
                <a:solidFill>
                  <a:schemeClr val="tx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grpSp>
          <p:nvGrpSpPr>
            <p:cNvPr id="31" name="グループ化 30"/>
            <p:cNvGrpSpPr/>
            <p:nvPr/>
          </p:nvGrpSpPr>
          <p:grpSpPr>
            <a:xfrm>
              <a:off x="497838" y="358454"/>
              <a:ext cx="6014103" cy="1483620"/>
              <a:chOff x="497838" y="358454"/>
              <a:chExt cx="6014103" cy="1483620"/>
            </a:xfrm>
          </p:grpSpPr>
          <p:grpSp>
            <p:nvGrpSpPr>
              <p:cNvPr id="30" name="グループ化 29"/>
              <p:cNvGrpSpPr/>
              <p:nvPr/>
            </p:nvGrpSpPr>
            <p:grpSpPr>
              <a:xfrm>
                <a:off x="497838" y="358454"/>
                <a:ext cx="3103255" cy="1483620"/>
                <a:chOff x="497838" y="358454"/>
                <a:chExt cx="3103255" cy="1483620"/>
              </a:xfrm>
            </p:grpSpPr>
            <p:grpSp>
              <p:nvGrpSpPr>
                <p:cNvPr id="29" name="グループ化 28"/>
                <p:cNvGrpSpPr/>
                <p:nvPr/>
              </p:nvGrpSpPr>
              <p:grpSpPr>
                <a:xfrm>
                  <a:off x="497838" y="358454"/>
                  <a:ext cx="940480" cy="1483620"/>
                  <a:chOff x="497838" y="358454"/>
                  <a:chExt cx="940480" cy="1483620"/>
                </a:xfrm>
              </p:grpSpPr>
              <p:pic>
                <p:nvPicPr>
                  <p:cNvPr id="10" name="Picture 3" descr="C:\Users\ynomura\Pictures\せんとくん.jpg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451" t="3858" r="2012" b="-452"/>
                  <a:stretch/>
                </p:blipFill>
                <p:spPr bwMode="auto">
                  <a:xfrm>
                    <a:off x="497838" y="358454"/>
                    <a:ext cx="940480" cy="1395553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11" name="テキスト ボックス 10"/>
                  <p:cNvSpPr txBox="1"/>
                  <p:nvPr/>
                </p:nvSpPr>
                <p:spPr>
                  <a:xfrm>
                    <a:off x="677378" y="1657946"/>
                    <a:ext cx="640578" cy="18412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r>
                      <a:rPr kumimoji="1" lang="en-US" altLang="ja-JP" sz="500" dirty="0" smtClean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rPr>
                      <a:t>©</a:t>
                    </a:r>
                    <a:r>
                      <a:rPr kumimoji="1" lang="en-US" altLang="ja-JP" sz="200" dirty="0" smtClean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rPr>
                      <a:t> </a:t>
                    </a:r>
                    <a:r>
                      <a:rPr kumimoji="1" lang="en-US" altLang="ja-JP" sz="500" dirty="0" smtClean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rPr>
                      <a:t>NARA pref.</a:t>
                    </a:r>
                    <a:endParaRPr kumimoji="1" lang="ja-JP" altLang="en-US" sz="500" dirty="0">
                      <a:latin typeface="HGP明朝E" panose="02020900000000000000" pitchFamily="18" charset="-128"/>
                      <a:ea typeface="HGP明朝E" panose="02020900000000000000" pitchFamily="18" charset="-128"/>
                    </a:endParaRPr>
                  </a:p>
                </p:txBody>
              </p:sp>
            </p:grpSp>
            <p:grpSp>
              <p:nvGrpSpPr>
                <p:cNvPr id="19" name="グループ化 18"/>
                <p:cNvGrpSpPr/>
                <p:nvPr/>
              </p:nvGrpSpPr>
              <p:grpSpPr>
                <a:xfrm>
                  <a:off x="1367773" y="397394"/>
                  <a:ext cx="2233320" cy="1340784"/>
                  <a:chOff x="1247709" y="401651"/>
                  <a:chExt cx="2233320" cy="1340784"/>
                </a:xfrm>
              </p:grpSpPr>
              <p:sp>
                <p:nvSpPr>
                  <p:cNvPr id="5" name="テキスト ボックス 4"/>
                  <p:cNvSpPr txBox="1"/>
                  <p:nvPr/>
                </p:nvSpPr>
                <p:spPr>
                  <a:xfrm>
                    <a:off x="1247709" y="401651"/>
                    <a:ext cx="2233320" cy="69445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>
                      <a:lnSpc>
                        <a:spcPts val="2700"/>
                      </a:lnSpc>
                    </a:pPr>
                    <a:r>
                      <a:rPr kumimoji="1" lang="ja-JP" altLang="en-US" sz="22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奈良県修学旅行</a:t>
                    </a:r>
                    <a:endParaRPr kumimoji="1" lang="en-US" altLang="ja-JP" sz="22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endParaRPr>
                  </a:p>
                  <a:p>
                    <a:pPr>
                      <a:lnSpc>
                        <a:spcPts val="2700"/>
                      </a:lnSpc>
                    </a:pPr>
                    <a:r>
                      <a:rPr kumimoji="1" lang="ja-JP" altLang="en-US" sz="4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 </a:t>
                    </a:r>
                    <a:r>
                      <a:rPr kumimoji="1" lang="ja-JP" altLang="en-US" sz="22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ワークシート</a:t>
                    </a:r>
                    <a:r>
                      <a:rPr kumimoji="1" lang="ja-JP" altLang="en-US" sz="4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 </a:t>
                    </a:r>
                    <a:r>
                      <a:rPr kumimoji="1" lang="ja-JP" altLang="en-US" sz="22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⑦</a:t>
                    </a:r>
                    <a:endParaRPr kumimoji="1" lang="ja-JP" altLang="en-US" sz="22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endParaRPr>
                  </a:p>
                </p:txBody>
              </p:sp>
              <p:sp>
                <p:nvSpPr>
                  <p:cNvPr id="12" name="テキスト ボックス 11"/>
                  <p:cNvSpPr txBox="1"/>
                  <p:nvPr/>
                </p:nvSpPr>
                <p:spPr>
                  <a:xfrm>
                    <a:off x="1261636" y="1155959"/>
                    <a:ext cx="1744971" cy="5864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>
                      <a:lnSpc>
                        <a:spcPts val="2100"/>
                      </a:lnSpc>
                    </a:pPr>
                    <a:r>
                      <a:rPr kumimoji="1" lang="en-US" altLang="ja-JP" sz="1600" dirty="0" smtClean="0"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【</a:t>
                    </a:r>
                    <a:r>
                      <a:rPr kumimoji="1" lang="ja-JP" altLang="en-US" sz="1600" dirty="0"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事後</a:t>
                    </a:r>
                    <a:r>
                      <a:rPr kumimoji="1" lang="ja-JP" altLang="en-US" sz="1600" dirty="0" smtClean="0"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学習</a:t>
                    </a:r>
                    <a:r>
                      <a:rPr kumimoji="1" lang="en-US" altLang="ja-JP" sz="1600" dirty="0" smtClean="0"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】</a:t>
                    </a:r>
                  </a:p>
                  <a:p>
                    <a:pPr>
                      <a:lnSpc>
                        <a:spcPts val="2100"/>
                      </a:lnSpc>
                    </a:pPr>
                    <a:r>
                      <a:rPr kumimoji="1" lang="ja-JP" altLang="en-US" sz="1400" dirty="0" smtClean="0">
                        <a:solidFill>
                          <a:srgbClr val="C00000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１時間目（記録整理）</a:t>
                    </a:r>
                    <a:endParaRPr kumimoji="1" lang="ja-JP" altLang="en-US" sz="1400" dirty="0">
                      <a:solidFill>
                        <a:srgbClr val="C00000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endParaRPr>
                  </a:p>
                </p:txBody>
              </p:sp>
            </p:grpSp>
          </p:grpSp>
          <p:grpSp>
            <p:nvGrpSpPr>
              <p:cNvPr id="28" name="グループ化 27"/>
              <p:cNvGrpSpPr/>
              <p:nvPr/>
            </p:nvGrpSpPr>
            <p:grpSpPr>
              <a:xfrm>
                <a:off x="3556589" y="412401"/>
                <a:ext cx="2955352" cy="1311126"/>
                <a:chOff x="3556589" y="412401"/>
                <a:chExt cx="2955352" cy="1311126"/>
              </a:xfrm>
            </p:grpSpPr>
            <p:sp>
              <p:nvSpPr>
                <p:cNvPr id="25" name="テキスト ボックス 24"/>
                <p:cNvSpPr txBox="1"/>
                <p:nvPr/>
              </p:nvSpPr>
              <p:spPr>
                <a:xfrm>
                  <a:off x="3616035" y="480901"/>
                  <a:ext cx="2819401" cy="11112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algn="just">
                    <a:lnSpc>
                      <a:spcPts val="1800"/>
                    </a:lnSpc>
                  </a:pPr>
                  <a:r>
                    <a:rPr lang="en-US" altLang="ja-JP" sz="1100" dirty="0" smtClean="0"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〈</a:t>
                  </a:r>
                  <a:r>
                    <a:rPr lang="ja-JP" altLang="en-US" sz="1100" dirty="0" smtClean="0"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授業内容</a:t>
                  </a:r>
                  <a:r>
                    <a:rPr lang="en-US" altLang="ja-JP" sz="1100" dirty="0" smtClean="0"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〉</a:t>
                  </a:r>
                </a:p>
                <a:p>
                  <a:pPr algn="just">
                    <a:lnSpc>
                      <a:spcPts val="200"/>
                    </a:lnSpc>
                  </a:pPr>
                  <a:endParaRPr lang="en-US" altLang="ja-JP" sz="1000" dirty="0" smtClean="0">
                    <a:latin typeface="HGP明朝B" panose="02020800000000000000" pitchFamily="18" charset="-128"/>
                    <a:ea typeface="HGP明朝B" panose="02020800000000000000" pitchFamily="18" charset="-128"/>
                  </a:endParaRPr>
                </a:p>
                <a:p>
                  <a:pPr algn="just">
                    <a:lnSpc>
                      <a:spcPts val="1600"/>
                    </a:lnSpc>
                  </a:pPr>
                  <a:r>
                    <a:rPr lang="ja-JP" altLang="en-US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　</a:t>
                  </a:r>
                  <a:r>
                    <a:rPr lang="ja-JP" altLang="ja-JP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持ち帰った学習記録をそれぞれまとめ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、</a:t>
                  </a:r>
                  <a:r>
                    <a:rPr lang="en-US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〈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学習課題</a:t>
                  </a:r>
                  <a:r>
                    <a:rPr lang="en-US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〉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の</a:t>
                  </a:r>
                  <a:r>
                    <a:rPr lang="ja-JP" altLang="ja-JP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答えについて班で話し合</a:t>
                  </a:r>
                  <a:r>
                    <a:rPr lang="ja-JP" altLang="en-US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いましょう。</a:t>
                  </a:r>
                  <a:r>
                    <a:rPr lang="ja-JP" altLang="ja-JP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そして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、奈良</a:t>
                  </a:r>
                  <a:r>
                    <a:rPr lang="ja-JP" altLang="ja-JP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で学んだ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ことを</a:t>
                  </a:r>
                  <a:r>
                    <a:rPr lang="ja-JP" altLang="ja-JP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班でまとめ、資料を</a:t>
                  </a:r>
                  <a:r>
                    <a:rPr lang="ja-JP" altLang="en-US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用意し</a:t>
                  </a:r>
                  <a:r>
                    <a:rPr lang="ja-JP" altLang="ja-JP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、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発表</a:t>
                  </a:r>
                  <a:r>
                    <a:rPr lang="ja-JP" altLang="en-US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に向けて準備しましょう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。</a:t>
                  </a:r>
                  <a:endParaRPr lang="en-US" altLang="ja-JP" sz="1000" dirty="0">
                    <a:latin typeface="HGP明朝B" panose="02020800000000000000" pitchFamily="18" charset="-128"/>
                    <a:ea typeface="HGP明朝B" panose="02020800000000000000" pitchFamily="18" charset="-128"/>
                  </a:endParaRPr>
                </a:p>
                <a:p>
                  <a:endParaRPr kumimoji="1" lang="ja-JP" altLang="en-US" sz="1100" dirty="0"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26" name="正方形/長方形 25"/>
                <p:cNvSpPr/>
                <p:nvPr/>
              </p:nvSpPr>
              <p:spPr>
                <a:xfrm>
                  <a:off x="3556589" y="412401"/>
                  <a:ext cx="2955352" cy="1311126"/>
                </a:xfrm>
                <a:prstGeom prst="rect">
                  <a:avLst/>
                </a:prstGeom>
                <a:noFill/>
                <a:ln w="3175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" name="グループ化 2"/>
            <p:cNvGrpSpPr/>
            <p:nvPr/>
          </p:nvGrpSpPr>
          <p:grpSpPr>
            <a:xfrm>
              <a:off x="535938" y="2185430"/>
              <a:ext cx="5982926" cy="6857407"/>
              <a:chOff x="535938" y="2185430"/>
              <a:chExt cx="5982926" cy="6857407"/>
            </a:xfrm>
          </p:grpSpPr>
          <p:sp>
            <p:nvSpPr>
              <p:cNvPr id="20" name="正方形/長方形 19"/>
              <p:cNvSpPr/>
              <p:nvPr/>
            </p:nvSpPr>
            <p:spPr>
              <a:xfrm>
                <a:off x="535938" y="5414356"/>
                <a:ext cx="5975302" cy="2222577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◎奈良で学んだことを班で話し合い、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学習課題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に対する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､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班としての答えをまとめよう。</a:t>
                </a:r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班の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学習課題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→</a:t>
                </a:r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現地を訪れて初めてわかったこと→</a:t>
                </a:r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班としての答え→</a:t>
                </a:r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grpSp>
            <p:nvGrpSpPr>
              <p:cNvPr id="2" name="グループ化 1"/>
              <p:cNvGrpSpPr/>
              <p:nvPr/>
            </p:nvGrpSpPr>
            <p:grpSpPr>
              <a:xfrm>
                <a:off x="536636" y="2185430"/>
                <a:ext cx="5982228" cy="3117823"/>
                <a:chOff x="536636" y="2185430"/>
                <a:chExt cx="5982228" cy="3117823"/>
              </a:xfrm>
            </p:grpSpPr>
            <p:sp>
              <p:nvSpPr>
                <p:cNvPr id="22" name="正方形/長方形 21"/>
                <p:cNvSpPr/>
                <p:nvPr/>
              </p:nvSpPr>
              <p:spPr>
                <a:xfrm>
                  <a:off x="3556589" y="2185430"/>
                  <a:ext cx="2962275" cy="1001246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（　　　　　　　　　　　　　　</a:t>
                  </a:r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さん</a:t>
                  </a: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）の</a:t>
                  </a:r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意見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資料</a:t>
                  </a: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：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23" name="正方形/長方形 22"/>
                <p:cNvSpPr/>
                <p:nvPr/>
              </p:nvSpPr>
              <p:spPr>
                <a:xfrm>
                  <a:off x="536636" y="2185430"/>
                  <a:ext cx="2962275" cy="1001246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（　　　　　　　　　　　　　　さん）の意見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資料：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27" name="正方形/長方形 26"/>
                <p:cNvSpPr/>
                <p:nvPr/>
              </p:nvSpPr>
              <p:spPr>
                <a:xfrm>
                  <a:off x="3556589" y="3235808"/>
                  <a:ext cx="2962275" cy="1001246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（　　　　　　　　　　　　　　</a:t>
                  </a:r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さん</a:t>
                  </a: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）の意見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資料</a:t>
                  </a: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：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32" name="正方形/長方形 31"/>
                <p:cNvSpPr/>
                <p:nvPr/>
              </p:nvSpPr>
              <p:spPr>
                <a:xfrm>
                  <a:off x="536636" y="3235808"/>
                  <a:ext cx="2962275" cy="1001246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（　　　　　　　　　　　　　　</a:t>
                  </a:r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さん</a:t>
                  </a: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）の意見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資料</a:t>
                  </a: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：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33" name="正方形/長方形 32"/>
                <p:cNvSpPr/>
                <p:nvPr/>
              </p:nvSpPr>
              <p:spPr>
                <a:xfrm>
                  <a:off x="3556589" y="4302007"/>
                  <a:ext cx="2962275" cy="1001246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（　　　　　　　　　　　　　　</a:t>
                  </a:r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さん</a:t>
                  </a: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）の意見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資料</a:t>
                  </a: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：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34" name="正方形/長方形 33"/>
                <p:cNvSpPr/>
                <p:nvPr/>
              </p:nvSpPr>
              <p:spPr>
                <a:xfrm>
                  <a:off x="536636" y="4302007"/>
                  <a:ext cx="2962275" cy="1001246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（　　　　　　　　　　　　　　</a:t>
                  </a:r>
                  <a:r>
                    <a:rPr kumimoji="1" lang="ja-JP" altLang="en-US" sz="9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さん</a:t>
                  </a:r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）の意見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endPara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  <a:p>
                  <a:r>
                    <a:rPr kumimoji="1" lang="ja-JP" altLang="en-US" sz="9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資料：</a:t>
                  </a:r>
                  <a:endPara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</p:grpSp>
          <p:sp>
            <p:nvSpPr>
              <p:cNvPr id="36" name="正方形/長方形 35"/>
              <p:cNvSpPr/>
              <p:nvPr/>
            </p:nvSpPr>
            <p:spPr>
              <a:xfrm>
                <a:off x="535938" y="7748037"/>
                <a:ext cx="5975302" cy="129480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◎効果的な学習成果発表のために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､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事前に班で話し合い</a:t>
                </a:r>
                <a:r>
                  <a:rPr kumimoji="1" lang="en-US" altLang="ja-JP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､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準備しておこう。</a:t>
                </a:r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誰がプレゼンターを務め、</a:t>
                </a:r>
                <a:r>
                  <a:rPr kumimoji="1" lang="ja-JP" altLang="en-US" sz="1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 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誰がサポートするのか→</a:t>
                </a:r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どういう手法で資料提示すれば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､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伝わりやすいか→</a:t>
                </a:r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他の班からの質問には、</a:t>
                </a:r>
                <a:r>
                  <a:rPr kumimoji="1" lang="ja-JP" altLang="en-US" sz="4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 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誰が受け答えするのか→</a:t>
                </a:r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5205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BC841-5AD1-4FCB-9B0A-44A582E6107C}" type="slidenum">
              <a:rPr kumimoji="1" lang="ja-JP" altLang="en-US" smtClean="0"/>
              <a:t>8</a:t>
            </a:fld>
            <a:endParaRPr kumimoji="1" lang="ja-JP" altLang="en-US"/>
          </a:p>
        </p:txBody>
      </p:sp>
      <p:grpSp>
        <p:nvGrpSpPr>
          <p:cNvPr id="3" name="グループ化 2"/>
          <p:cNvGrpSpPr/>
          <p:nvPr/>
        </p:nvGrpSpPr>
        <p:grpSpPr>
          <a:xfrm>
            <a:off x="383538" y="358454"/>
            <a:ext cx="6014103" cy="9300387"/>
            <a:chOff x="497838" y="358454"/>
            <a:chExt cx="6014103" cy="9300387"/>
          </a:xfrm>
        </p:grpSpPr>
        <p:sp>
          <p:nvSpPr>
            <p:cNvPr id="18" name="正方形/長方形 17"/>
            <p:cNvSpPr/>
            <p:nvPr/>
          </p:nvSpPr>
          <p:spPr>
            <a:xfrm>
              <a:off x="3124200" y="9153381"/>
              <a:ext cx="3387740" cy="50546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1100" dirty="0" smtClean="0">
                  <a:solidFill>
                    <a:schemeClr val="tx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　　　年　　組　　番　 氏名：</a:t>
              </a:r>
              <a:endParaRPr kumimoji="1" lang="ja-JP" altLang="en-US" sz="1100" dirty="0">
                <a:solidFill>
                  <a:schemeClr val="tx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grpSp>
          <p:nvGrpSpPr>
            <p:cNvPr id="31" name="グループ化 30"/>
            <p:cNvGrpSpPr/>
            <p:nvPr/>
          </p:nvGrpSpPr>
          <p:grpSpPr>
            <a:xfrm>
              <a:off x="497838" y="358454"/>
              <a:ext cx="6014103" cy="1483620"/>
              <a:chOff x="497838" y="358454"/>
              <a:chExt cx="6014103" cy="1483620"/>
            </a:xfrm>
          </p:grpSpPr>
          <p:grpSp>
            <p:nvGrpSpPr>
              <p:cNvPr id="30" name="グループ化 29"/>
              <p:cNvGrpSpPr/>
              <p:nvPr/>
            </p:nvGrpSpPr>
            <p:grpSpPr>
              <a:xfrm>
                <a:off x="497838" y="358454"/>
                <a:ext cx="3103255" cy="1483620"/>
                <a:chOff x="497838" y="358454"/>
                <a:chExt cx="3103255" cy="1483620"/>
              </a:xfrm>
            </p:grpSpPr>
            <p:grpSp>
              <p:nvGrpSpPr>
                <p:cNvPr id="29" name="グループ化 28"/>
                <p:cNvGrpSpPr/>
                <p:nvPr/>
              </p:nvGrpSpPr>
              <p:grpSpPr>
                <a:xfrm>
                  <a:off x="497838" y="358454"/>
                  <a:ext cx="940480" cy="1483620"/>
                  <a:chOff x="497838" y="358454"/>
                  <a:chExt cx="940480" cy="1483620"/>
                </a:xfrm>
              </p:grpSpPr>
              <p:pic>
                <p:nvPicPr>
                  <p:cNvPr id="10" name="Picture 3" descr="C:\Users\ynomura\Pictures\せんとくん.jpg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451" t="3858" r="2012" b="-452"/>
                  <a:stretch/>
                </p:blipFill>
                <p:spPr bwMode="auto">
                  <a:xfrm>
                    <a:off x="497838" y="358454"/>
                    <a:ext cx="940480" cy="1395553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11" name="テキスト ボックス 10"/>
                  <p:cNvSpPr txBox="1"/>
                  <p:nvPr/>
                </p:nvSpPr>
                <p:spPr>
                  <a:xfrm>
                    <a:off x="677378" y="1657946"/>
                    <a:ext cx="640578" cy="18412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r>
                      <a:rPr kumimoji="1" lang="en-US" altLang="ja-JP" sz="500" dirty="0" smtClean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rPr>
                      <a:t>©</a:t>
                    </a:r>
                    <a:r>
                      <a:rPr kumimoji="1" lang="en-US" altLang="ja-JP" sz="200" dirty="0" smtClean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rPr>
                      <a:t> </a:t>
                    </a:r>
                    <a:r>
                      <a:rPr kumimoji="1" lang="en-US" altLang="ja-JP" sz="500" dirty="0" smtClean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rPr>
                      <a:t>NARA pref.</a:t>
                    </a:r>
                    <a:endParaRPr kumimoji="1" lang="ja-JP" altLang="en-US" sz="500" dirty="0">
                      <a:latin typeface="HGP明朝E" panose="02020900000000000000" pitchFamily="18" charset="-128"/>
                      <a:ea typeface="HGP明朝E" panose="02020900000000000000" pitchFamily="18" charset="-128"/>
                    </a:endParaRPr>
                  </a:p>
                </p:txBody>
              </p:sp>
            </p:grpSp>
            <p:grpSp>
              <p:nvGrpSpPr>
                <p:cNvPr id="19" name="グループ化 18"/>
                <p:cNvGrpSpPr/>
                <p:nvPr/>
              </p:nvGrpSpPr>
              <p:grpSpPr>
                <a:xfrm>
                  <a:off x="1367773" y="397394"/>
                  <a:ext cx="2233320" cy="1340784"/>
                  <a:chOff x="1247709" y="401651"/>
                  <a:chExt cx="2233320" cy="1340784"/>
                </a:xfrm>
              </p:grpSpPr>
              <p:sp>
                <p:nvSpPr>
                  <p:cNvPr id="5" name="テキスト ボックス 4"/>
                  <p:cNvSpPr txBox="1"/>
                  <p:nvPr/>
                </p:nvSpPr>
                <p:spPr>
                  <a:xfrm>
                    <a:off x="1247709" y="401651"/>
                    <a:ext cx="2233320" cy="69445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>
                      <a:lnSpc>
                        <a:spcPts val="2700"/>
                      </a:lnSpc>
                    </a:pPr>
                    <a:r>
                      <a:rPr kumimoji="1" lang="ja-JP" altLang="en-US" sz="22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奈良県修学旅行</a:t>
                    </a:r>
                    <a:endParaRPr kumimoji="1" lang="en-US" altLang="ja-JP" sz="2200" dirty="0" smtClean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endParaRPr>
                  </a:p>
                  <a:p>
                    <a:pPr>
                      <a:lnSpc>
                        <a:spcPts val="2700"/>
                      </a:lnSpc>
                    </a:pPr>
                    <a:r>
                      <a:rPr kumimoji="1" lang="ja-JP" altLang="en-US" sz="4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 </a:t>
                    </a:r>
                    <a:r>
                      <a:rPr kumimoji="1" lang="ja-JP" altLang="en-US" sz="22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ワークシート</a:t>
                    </a:r>
                    <a:r>
                      <a:rPr kumimoji="1" lang="ja-JP" altLang="en-US" sz="4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 </a:t>
                    </a:r>
                    <a:r>
                      <a:rPr kumimoji="1" lang="ja-JP" altLang="en-US" sz="2200" dirty="0" smtClean="0">
                        <a:solidFill>
                          <a:srgbClr val="599431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⑧</a:t>
                    </a:r>
                    <a:endParaRPr kumimoji="1" lang="ja-JP" altLang="en-US" sz="2200" dirty="0">
                      <a:solidFill>
                        <a:srgbClr val="599431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endParaRPr>
                  </a:p>
                </p:txBody>
              </p:sp>
              <p:sp>
                <p:nvSpPr>
                  <p:cNvPr id="12" name="テキスト ボックス 11"/>
                  <p:cNvSpPr txBox="1"/>
                  <p:nvPr/>
                </p:nvSpPr>
                <p:spPr>
                  <a:xfrm>
                    <a:off x="1261636" y="1155959"/>
                    <a:ext cx="1744971" cy="5864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pPr>
                      <a:lnSpc>
                        <a:spcPts val="2100"/>
                      </a:lnSpc>
                    </a:pPr>
                    <a:r>
                      <a:rPr kumimoji="1" lang="en-US" altLang="ja-JP" sz="1600" dirty="0" smtClean="0"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【</a:t>
                    </a:r>
                    <a:r>
                      <a:rPr kumimoji="1" lang="ja-JP" altLang="en-US" sz="1600" dirty="0"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事後</a:t>
                    </a:r>
                    <a:r>
                      <a:rPr kumimoji="1" lang="ja-JP" altLang="en-US" sz="1600" dirty="0" smtClean="0"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学習</a:t>
                    </a:r>
                    <a:r>
                      <a:rPr kumimoji="1" lang="en-US" altLang="ja-JP" sz="1600" dirty="0" smtClean="0"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】</a:t>
                    </a:r>
                  </a:p>
                  <a:p>
                    <a:pPr>
                      <a:lnSpc>
                        <a:spcPts val="2100"/>
                      </a:lnSpc>
                    </a:pPr>
                    <a:r>
                      <a:rPr kumimoji="1" lang="ja-JP" altLang="en-US" sz="1400" dirty="0">
                        <a:solidFill>
                          <a:srgbClr val="C00000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２</a:t>
                    </a:r>
                    <a:r>
                      <a:rPr kumimoji="1" lang="ja-JP" altLang="en-US" sz="1400" dirty="0" smtClean="0">
                        <a:solidFill>
                          <a:srgbClr val="C00000"/>
                        </a:solidFill>
                        <a:latin typeface="HGP明朝E" panose="02020900000000000000" pitchFamily="18" charset="-128"/>
                        <a:ea typeface="HGP明朝E" panose="02020900000000000000" pitchFamily="18" charset="-128"/>
                      </a:rPr>
                      <a:t>時間目（成果発表）</a:t>
                    </a:r>
                    <a:endParaRPr kumimoji="1" lang="ja-JP" altLang="en-US" sz="1400" dirty="0">
                      <a:solidFill>
                        <a:srgbClr val="C00000"/>
                      </a:solidFill>
                      <a:latin typeface="HGP明朝E" panose="02020900000000000000" pitchFamily="18" charset="-128"/>
                      <a:ea typeface="HGP明朝E" panose="02020900000000000000" pitchFamily="18" charset="-128"/>
                    </a:endParaRPr>
                  </a:p>
                </p:txBody>
              </p:sp>
            </p:grpSp>
          </p:grpSp>
          <p:grpSp>
            <p:nvGrpSpPr>
              <p:cNvPr id="28" name="グループ化 27"/>
              <p:cNvGrpSpPr/>
              <p:nvPr/>
            </p:nvGrpSpPr>
            <p:grpSpPr>
              <a:xfrm>
                <a:off x="3556589" y="412401"/>
                <a:ext cx="2955352" cy="1311126"/>
                <a:chOff x="3556589" y="412401"/>
                <a:chExt cx="2955352" cy="1311126"/>
              </a:xfrm>
            </p:grpSpPr>
            <p:sp>
              <p:nvSpPr>
                <p:cNvPr id="25" name="テキスト ボックス 24"/>
                <p:cNvSpPr txBox="1"/>
                <p:nvPr/>
              </p:nvSpPr>
              <p:spPr>
                <a:xfrm>
                  <a:off x="3616035" y="480901"/>
                  <a:ext cx="2819401" cy="11112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algn="just">
                    <a:lnSpc>
                      <a:spcPts val="1800"/>
                    </a:lnSpc>
                  </a:pPr>
                  <a:r>
                    <a:rPr lang="en-US" altLang="ja-JP" sz="1100" dirty="0" smtClean="0"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〈</a:t>
                  </a:r>
                  <a:r>
                    <a:rPr lang="ja-JP" altLang="en-US" sz="1100" dirty="0" smtClean="0"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授業内容</a:t>
                  </a:r>
                  <a:r>
                    <a:rPr lang="en-US" altLang="ja-JP" sz="1100" dirty="0" smtClean="0">
                      <a:latin typeface="HGP明朝E" panose="02020900000000000000" pitchFamily="18" charset="-128"/>
                      <a:ea typeface="HGP明朝E" panose="02020900000000000000" pitchFamily="18" charset="-128"/>
                    </a:rPr>
                    <a:t>〉</a:t>
                  </a:r>
                </a:p>
                <a:p>
                  <a:pPr algn="just">
                    <a:lnSpc>
                      <a:spcPts val="200"/>
                    </a:lnSpc>
                  </a:pPr>
                  <a:endParaRPr lang="en-US" altLang="ja-JP" sz="1000" dirty="0" smtClean="0">
                    <a:latin typeface="HGP明朝B" panose="02020800000000000000" pitchFamily="18" charset="-128"/>
                    <a:ea typeface="HGP明朝B" panose="02020800000000000000" pitchFamily="18" charset="-128"/>
                  </a:endParaRPr>
                </a:p>
                <a:p>
                  <a:pPr algn="just">
                    <a:lnSpc>
                      <a:spcPts val="1600"/>
                    </a:lnSpc>
                  </a:pPr>
                  <a:r>
                    <a:rPr lang="ja-JP" altLang="en-US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　</a:t>
                  </a:r>
                  <a:r>
                    <a:rPr lang="ja-JP" altLang="en-US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班の学習成果を発表しましょう。</a:t>
                  </a:r>
                  <a:r>
                    <a:rPr lang="ja-JP" altLang="en-US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また、</a:t>
                  </a:r>
                  <a:r>
                    <a:rPr lang="ja-JP" altLang="ja-JP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他</a:t>
                  </a:r>
                  <a:r>
                    <a:rPr lang="ja-JP" altLang="en-US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の</a:t>
                  </a:r>
                  <a:r>
                    <a:rPr lang="ja-JP" altLang="ja-JP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班の意見にも耳を傾け、議論し、班の学習成果について客観的に</a:t>
                  </a:r>
                  <a:r>
                    <a:rPr lang="ja-JP" altLang="en-US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考えてみましょう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。</a:t>
                  </a:r>
                  <a:r>
                    <a:rPr lang="ja-JP" altLang="en-US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さら</a:t>
                  </a:r>
                  <a:r>
                    <a:rPr lang="ja-JP" altLang="en-US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に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、郷土</a:t>
                  </a:r>
                  <a:r>
                    <a:rPr lang="ja-JP" altLang="ja-JP" sz="1000" dirty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の歴史・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文化</a:t>
                  </a:r>
                  <a:r>
                    <a:rPr lang="ja-JP" altLang="en-US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についても調べてみましょう</a:t>
                  </a:r>
                  <a:r>
                    <a:rPr lang="ja-JP" altLang="ja-JP" sz="1000" dirty="0" smtClean="0">
                      <a:latin typeface="HGP明朝B" panose="02020800000000000000" pitchFamily="18" charset="-128"/>
                      <a:ea typeface="HGP明朝B" panose="02020800000000000000" pitchFamily="18" charset="-128"/>
                    </a:rPr>
                    <a:t>。</a:t>
                  </a:r>
                  <a:endParaRPr lang="ja-JP" altLang="ja-JP" sz="1000" dirty="0">
                    <a:latin typeface="HGP明朝B" panose="02020800000000000000" pitchFamily="18" charset="-128"/>
                    <a:ea typeface="HGP明朝B" panose="02020800000000000000" pitchFamily="18" charset="-128"/>
                  </a:endParaRPr>
                </a:p>
                <a:p>
                  <a:endParaRPr kumimoji="1" lang="ja-JP" altLang="en-US" sz="1100" dirty="0">
                    <a:latin typeface="HGP明朝E" panose="02020900000000000000" pitchFamily="18" charset="-128"/>
                    <a:ea typeface="HGP明朝E" panose="02020900000000000000" pitchFamily="18" charset="-128"/>
                  </a:endParaRPr>
                </a:p>
              </p:txBody>
            </p:sp>
            <p:sp>
              <p:nvSpPr>
                <p:cNvPr id="26" name="正方形/長方形 25"/>
                <p:cNvSpPr/>
                <p:nvPr/>
              </p:nvSpPr>
              <p:spPr>
                <a:xfrm>
                  <a:off x="3556589" y="412401"/>
                  <a:ext cx="2955352" cy="1311126"/>
                </a:xfrm>
                <a:prstGeom prst="rect">
                  <a:avLst/>
                </a:prstGeom>
                <a:noFill/>
                <a:ln w="3175">
                  <a:solidFill>
                    <a:srgbClr val="5994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" name="グループ化 1"/>
            <p:cNvGrpSpPr/>
            <p:nvPr/>
          </p:nvGrpSpPr>
          <p:grpSpPr>
            <a:xfrm>
              <a:off x="535070" y="2019106"/>
              <a:ext cx="5976868" cy="7002887"/>
              <a:chOff x="535070" y="2019106"/>
              <a:chExt cx="5976868" cy="7002887"/>
            </a:xfrm>
          </p:grpSpPr>
          <p:sp>
            <p:nvSpPr>
              <p:cNvPr id="16" name="正方形/長方形 15"/>
              <p:cNvSpPr/>
              <p:nvPr/>
            </p:nvSpPr>
            <p:spPr>
              <a:xfrm>
                <a:off x="536636" y="2019106"/>
                <a:ext cx="5975302" cy="1001246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①設定した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学びの旅のテーマ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と理由</a:t>
                </a:r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理由：</a:t>
                </a:r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7" name="正方形/長方形 16"/>
              <p:cNvSpPr/>
              <p:nvPr/>
            </p:nvSpPr>
            <p:spPr>
              <a:xfrm>
                <a:off x="535938" y="3088362"/>
                <a:ext cx="5975302" cy="1001246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②設定した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学習課題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r>
                  <a:rPr kumimoji="1" lang="ja-JP" altLang="en-US" sz="90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と理由</a:t>
                </a:r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理由：</a:t>
                </a:r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20" name="正方形/長方形 19"/>
              <p:cNvSpPr/>
              <p:nvPr/>
            </p:nvSpPr>
            <p:spPr>
              <a:xfrm>
                <a:off x="535070" y="4157618"/>
                <a:ext cx="5975302" cy="141768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③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学習課題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の解決のために行った現地での活動計画と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実際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の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行動</a:t>
                </a:r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活動計画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実際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の</a:t>
                </a:r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行動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21" name="正方形/長方形 20"/>
              <p:cNvSpPr/>
              <p:nvPr/>
            </p:nvSpPr>
            <p:spPr>
              <a:xfrm>
                <a:off x="535070" y="5643310"/>
                <a:ext cx="5975302" cy="1001246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④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学習課題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に対する答え</a:t>
                </a:r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資料：</a:t>
                </a:r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22" name="正方形/長方形 21"/>
              <p:cNvSpPr/>
              <p:nvPr/>
            </p:nvSpPr>
            <p:spPr>
              <a:xfrm>
                <a:off x="535070" y="6716609"/>
                <a:ext cx="5975302" cy="66209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kumimoji="1" lang="ja-JP" altLang="en-US" sz="900" dirty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⑤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現地を訪れて初めて知った発見や感動など</a:t>
                </a:r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27" name="正方形/長方形 26"/>
              <p:cNvSpPr/>
              <p:nvPr/>
            </p:nvSpPr>
            <p:spPr>
              <a:xfrm>
                <a:off x="535070" y="7452620"/>
                <a:ext cx="5975302" cy="156937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5994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◎奈良で学んだことをきっかけに、自分たちの郷土の歴史・文化について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､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その価値や魅力を再認識してみよう。</a:t>
                </a:r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奈良で学んだことが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､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郷土の歴史・文化への理解に役立つと思うこと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〈</a:t>
                </a:r>
                <a:r>
                  <a:rPr kumimoji="1" lang="ja-JP" altLang="en-US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自分たちの郷土の歴史・文化について調べてみたいと思うこと</a:t>
                </a:r>
                <a:r>
                  <a:rPr kumimoji="1" lang="en-US" altLang="ja-JP" sz="900" dirty="0" smtClean="0">
                    <a:solidFill>
                      <a:srgbClr val="59943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〉</a:t>
                </a:r>
              </a:p>
              <a:p>
                <a:endParaRPr kumimoji="1" lang="en-US" altLang="ja-JP" sz="900" dirty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  <a:p>
                <a:endParaRPr kumimoji="1" lang="en-US" altLang="ja-JP" sz="900" dirty="0" smtClean="0">
                  <a:solidFill>
                    <a:srgbClr val="59943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4928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ファセット">
  <a:themeElements>
    <a:clrScheme name="ユーザー定義 1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D6EAAF"/>
      </a:accent1>
      <a:accent2>
        <a:srgbClr val="BFE2A7"/>
      </a:accent2>
      <a:accent3>
        <a:srgbClr val="A8E2C5"/>
      </a:accent3>
      <a:accent4>
        <a:srgbClr val="B4E6DA"/>
      </a:accent4>
      <a:accent5>
        <a:srgbClr val="B8E0EB"/>
      </a:accent5>
      <a:accent6>
        <a:srgbClr val="B9E7FC"/>
      </a:accent6>
      <a:hlink>
        <a:srgbClr val="EE7B08"/>
      </a:hlink>
      <a:folHlink>
        <a:srgbClr val="977B2D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5771</TotalTime>
  <Words>3103</Words>
  <Application>Microsoft Office PowerPoint</Application>
  <PresentationFormat>A4 210 x 297 mm</PresentationFormat>
  <Paragraphs>501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7" baseType="lpstr">
      <vt:lpstr>HGPｺﾞｼｯｸM</vt:lpstr>
      <vt:lpstr>HGP明朝B</vt:lpstr>
      <vt:lpstr>HGP明朝E</vt:lpstr>
      <vt:lpstr>メイリオ</vt:lpstr>
      <vt:lpstr>游ゴシック</vt:lpstr>
      <vt:lpstr>Arial</vt:lpstr>
      <vt:lpstr>Trebuchet MS</vt:lpstr>
      <vt:lpstr>Wingdings 3</vt:lpstr>
      <vt:lpstr>ファセット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admin</dc:creator>
  <cp:lastModifiedBy>admin</cp:lastModifiedBy>
  <cp:revision>1106</cp:revision>
  <cp:lastPrinted>2021-03-15T09:00:13Z</cp:lastPrinted>
  <dcterms:created xsi:type="dcterms:W3CDTF">2020-07-08T03:12:23Z</dcterms:created>
  <dcterms:modified xsi:type="dcterms:W3CDTF">2021-03-19T05:54:02Z</dcterms:modified>
</cp:coreProperties>
</file>